
<file path=[Content_Types].xml><?xml version="1.0" encoding="utf-8"?>
<Types xmlns="http://schemas.openxmlformats.org/package/2006/content-types">
  <Default Extension="emf" ContentType="image/x-emf"/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63" r:id="rId2"/>
    <p:sldId id="816" r:id="rId3"/>
    <p:sldId id="814" r:id="rId4"/>
    <p:sldId id="793" r:id="rId5"/>
    <p:sldId id="787" r:id="rId6"/>
    <p:sldId id="824" r:id="rId7"/>
    <p:sldId id="791" r:id="rId8"/>
    <p:sldId id="810" r:id="rId9"/>
    <p:sldId id="825" r:id="rId10"/>
    <p:sldId id="820" r:id="rId11"/>
    <p:sldId id="261" r:id="rId12"/>
    <p:sldId id="822" r:id="rId13"/>
    <p:sldId id="788" r:id="rId14"/>
    <p:sldId id="823" r:id="rId15"/>
    <p:sldId id="831" r:id="rId16"/>
    <p:sldId id="826" r:id="rId17"/>
    <p:sldId id="827" r:id="rId18"/>
    <p:sldId id="819" r:id="rId19"/>
    <p:sldId id="833" r:id="rId20"/>
    <p:sldId id="829" r:id="rId21"/>
    <p:sldId id="828" r:id="rId22"/>
    <p:sldId id="659" r:id="rId23"/>
    <p:sldId id="660" r:id="rId24"/>
    <p:sldId id="661" r:id="rId25"/>
    <p:sldId id="662" r:id="rId26"/>
    <p:sldId id="663" r:id="rId27"/>
    <p:sldId id="664" r:id="rId28"/>
    <p:sldId id="832" r:id="rId29"/>
    <p:sldId id="795" r:id="rId30"/>
    <p:sldId id="257" r:id="rId31"/>
    <p:sldId id="830" r:id="rId32"/>
    <p:sldId id="800" r:id="rId33"/>
    <p:sldId id="834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5983A6"/>
    <a:srgbClr val="002E5D"/>
    <a:srgbClr val="FFB81C"/>
    <a:srgbClr val="D22630"/>
    <a:srgbClr val="279989"/>
    <a:srgbClr val="5E8AB4"/>
    <a:srgbClr val="63666A"/>
    <a:srgbClr val="636467"/>
    <a:srgbClr val="0077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693" autoAdjust="0"/>
    <p:restoredTop sz="97505" autoAdjust="0"/>
  </p:normalViewPr>
  <p:slideViewPr>
    <p:cSldViewPr snapToGrid="0">
      <p:cViewPr varScale="1">
        <p:scale>
          <a:sx n="125" d="100"/>
          <a:sy n="125" d="100"/>
        </p:scale>
        <p:origin x="192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91442D-328B-EA43-80FF-89D9411DBE3C}" type="doc">
      <dgm:prSet loTypeId="urn:microsoft.com/office/officeart/2009/3/layout/StepUpProces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CFCD57D-6B4C-8949-A320-C5A0E7C8FCF6}">
      <dgm:prSet phldrT="[Text]" custT="1"/>
      <dgm:spPr/>
      <dgm:t>
        <a:bodyPr/>
        <a:lstStyle/>
        <a:p>
          <a:r>
            <a:rPr lang="en-US" sz="3600" dirty="0"/>
            <a:t>--Favorite Impact</a:t>
          </a:r>
        </a:p>
        <a:p>
          <a:r>
            <a:rPr lang="en-US" sz="3600" dirty="0"/>
            <a:t>--Insight</a:t>
          </a:r>
        </a:p>
        <a:p>
          <a:r>
            <a:rPr lang="en-US" sz="3600" dirty="0"/>
            <a:t>--Transition</a:t>
          </a:r>
        </a:p>
      </dgm:t>
    </dgm:pt>
    <dgm:pt modelId="{DC87A5AE-B952-3846-9D37-E230FCABD83E}" type="parTrans" cxnId="{9AA04376-7456-BE4F-9ACB-AA177E5742E7}">
      <dgm:prSet/>
      <dgm:spPr/>
      <dgm:t>
        <a:bodyPr/>
        <a:lstStyle/>
        <a:p>
          <a:endParaRPr lang="en-US"/>
        </a:p>
      </dgm:t>
    </dgm:pt>
    <dgm:pt modelId="{3E995C8A-948F-4341-8A0A-0269EF039152}" type="sibTrans" cxnId="{9AA04376-7456-BE4F-9ACB-AA177E5742E7}">
      <dgm:prSet/>
      <dgm:spPr/>
      <dgm:t>
        <a:bodyPr/>
        <a:lstStyle/>
        <a:p>
          <a:endParaRPr lang="en-US"/>
        </a:p>
      </dgm:t>
    </dgm:pt>
    <dgm:pt modelId="{B924E692-EA94-3E4E-8F20-E741AB5D9542}">
      <dgm:prSet phldrT="[Text]" custT="1"/>
      <dgm:spPr/>
      <dgm:t>
        <a:bodyPr/>
        <a:lstStyle/>
        <a:p>
          <a:r>
            <a:rPr lang="en-US" sz="3600" dirty="0"/>
            <a:t>--Favorite Impact</a:t>
          </a:r>
        </a:p>
        <a:p>
          <a:r>
            <a:rPr lang="en-US" sz="3600" dirty="0"/>
            <a:t>--Insight</a:t>
          </a:r>
        </a:p>
        <a:p>
          <a:r>
            <a:rPr lang="en-US" sz="3600" dirty="0"/>
            <a:t>--Transition</a:t>
          </a:r>
        </a:p>
      </dgm:t>
    </dgm:pt>
    <dgm:pt modelId="{0470FFAA-DC6F-344A-A363-A26CAD341CE3}" type="parTrans" cxnId="{3639A479-C879-574E-A390-F3E6314D2C3D}">
      <dgm:prSet/>
      <dgm:spPr/>
      <dgm:t>
        <a:bodyPr/>
        <a:lstStyle/>
        <a:p>
          <a:endParaRPr lang="en-US"/>
        </a:p>
      </dgm:t>
    </dgm:pt>
    <dgm:pt modelId="{79393970-C80F-4846-9F06-B1D2A9D76A89}" type="sibTrans" cxnId="{3639A479-C879-574E-A390-F3E6314D2C3D}">
      <dgm:prSet/>
      <dgm:spPr/>
      <dgm:t>
        <a:bodyPr/>
        <a:lstStyle/>
        <a:p>
          <a:endParaRPr lang="en-US"/>
        </a:p>
      </dgm:t>
    </dgm:pt>
    <dgm:pt modelId="{FB556AD6-649C-E548-B1A5-B3BFD9E16A4F}">
      <dgm:prSet phldrT="[Text]" custT="1"/>
      <dgm:spPr/>
      <dgm:t>
        <a:bodyPr/>
        <a:lstStyle/>
        <a:p>
          <a:endParaRPr lang="en-US" sz="3600" dirty="0"/>
        </a:p>
      </dgm:t>
    </dgm:pt>
    <dgm:pt modelId="{407E1B31-7148-154C-A49D-6B53FEDF624F}" type="parTrans" cxnId="{EA296963-5C30-AC49-9EAC-95862ED852CA}">
      <dgm:prSet/>
      <dgm:spPr/>
      <dgm:t>
        <a:bodyPr/>
        <a:lstStyle/>
        <a:p>
          <a:endParaRPr lang="en-US"/>
        </a:p>
      </dgm:t>
    </dgm:pt>
    <dgm:pt modelId="{6869065F-E578-FA41-8E99-FAD986225D85}" type="sibTrans" cxnId="{EA296963-5C30-AC49-9EAC-95862ED852CA}">
      <dgm:prSet/>
      <dgm:spPr/>
      <dgm:t>
        <a:bodyPr/>
        <a:lstStyle/>
        <a:p>
          <a:endParaRPr lang="en-US"/>
        </a:p>
      </dgm:t>
    </dgm:pt>
    <dgm:pt modelId="{6202B5AD-2CAF-5D41-94A6-9B14D580D849}" type="pres">
      <dgm:prSet presAssocID="{4191442D-328B-EA43-80FF-89D9411DBE3C}" presName="rootnode" presStyleCnt="0">
        <dgm:presLayoutVars>
          <dgm:chMax/>
          <dgm:chPref/>
          <dgm:dir/>
          <dgm:animLvl val="lvl"/>
        </dgm:presLayoutVars>
      </dgm:prSet>
      <dgm:spPr/>
    </dgm:pt>
    <dgm:pt modelId="{4E527F7F-D77C-9643-9CC6-F93FE47D7130}" type="pres">
      <dgm:prSet presAssocID="{7CFCD57D-6B4C-8949-A320-C5A0E7C8FCF6}" presName="composite" presStyleCnt="0"/>
      <dgm:spPr/>
    </dgm:pt>
    <dgm:pt modelId="{5BCBF2E6-7C44-C345-A1EE-8350D994DAFD}" type="pres">
      <dgm:prSet presAssocID="{7CFCD57D-6B4C-8949-A320-C5A0E7C8FCF6}" presName="LShape" presStyleLbl="alignNode1" presStyleIdx="0" presStyleCnt="5" custLinFactNeighborX="-318" custLinFactNeighborY="-5820"/>
      <dgm:spPr/>
    </dgm:pt>
    <dgm:pt modelId="{83AE61FC-353E-7048-AB55-3D941F067B77}" type="pres">
      <dgm:prSet presAssocID="{7CFCD57D-6B4C-8949-A320-C5A0E7C8FCF6}" presName="ParentText" presStyleLbl="revTx" presStyleIdx="0" presStyleCnt="3" custScaleX="128664" custLinFactNeighborX="11842" custLinFactNeighborY="-3376">
        <dgm:presLayoutVars>
          <dgm:chMax val="0"/>
          <dgm:chPref val="0"/>
          <dgm:bulletEnabled val="1"/>
        </dgm:presLayoutVars>
      </dgm:prSet>
      <dgm:spPr/>
    </dgm:pt>
    <dgm:pt modelId="{AE1A4322-8ECE-504F-87D0-CE464F0CA04C}" type="pres">
      <dgm:prSet presAssocID="{7CFCD57D-6B4C-8949-A320-C5A0E7C8FCF6}" presName="Triangle" presStyleLbl="alignNode1" presStyleIdx="1" presStyleCnt="5"/>
      <dgm:spPr/>
    </dgm:pt>
    <dgm:pt modelId="{1E98C7CF-C4F7-E24E-A0DC-958B438D511B}" type="pres">
      <dgm:prSet presAssocID="{3E995C8A-948F-4341-8A0A-0269EF039152}" presName="sibTrans" presStyleCnt="0"/>
      <dgm:spPr/>
    </dgm:pt>
    <dgm:pt modelId="{5E6E1196-E6C4-5D46-B3B2-0B2B386425FC}" type="pres">
      <dgm:prSet presAssocID="{3E995C8A-948F-4341-8A0A-0269EF039152}" presName="space" presStyleCnt="0"/>
      <dgm:spPr/>
    </dgm:pt>
    <dgm:pt modelId="{A6EAD9A3-6B06-6846-A18C-8A51B9FE4213}" type="pres">
      <dgm:prSet presAssocID="{B924E692-EA94-3E4E-8F20-E741AB5D9542}" presName="composite" presStyleCnt="0"/>
      <dgm:spPr/>
    </dgm:pt>
    <dgm:pt modelId="{082293BD-3014-B54E-9A5C-2683F2EC5832}" type="pres">
      <dgm:prSet presAssocID="{B924E692-EA94-3E4E-8F20-E741AB5D9542}" presName="LShape" presStyleLbl="alignNode1" presStyleIdx="2" presStyleCnt="5"/>
      <dgm:spPr/>
    </dgm:pt>
    <dgm:pt modelId="{FF09CB16-5DCB-DD44-B641-309E2E44F4BE}" type="pres">
      <dgm:prSet presAssocID="{B924E692-EA94-3E4E-8F20-E741AB5D9542}" presName="ParentText" presStyleLbl="revTx" presStyleIdx="1" presStyleCnt="3" custScaleX="136792" custLinFactNeighborX="14802">
        <dgm:presLayoutVars>
          <dgm:chMax val="0"/>
          <dgm:chPref val="0"/>
          <dgm:bulletEnabled val="1"/>
        </dgm:presLayoutVars>
      </dgm:prSet>
      <dgm:spPr/>
    </dgm:pt>
    <dgm:pt modelId="{B407BB37-5F5C-D345-B795-B7A6935B4BB3}" type="pres">
      <dgm:prSet presAssocID="{B924E692-EA94-3E4E-8F20-E741AB5D9542}" presName="Triangle" presStyleLbl="alignNode1" presStyleIdx="3" presStyleCnt="5"/>
      <dgm:spPr/>
    </dgm:pt>
    <dgm:pt modelId="{709EB1A7-8283-F14E-8E37-73A66D512A6E}" type="pres">
      <dgm:prSet presAssocID="{79393970-C80F-4846-9F06-B1D2A9D76A89}" presName="sibTrans" presStyleCnt="0"/>
      <dgm:spPr/>
    </dgm:pt>
    <dgm:pt modelId="{FBF9D6B9-A62F-1F4C-B0DA-D948C1C71D46}" type="pres">
      <dgm:prSet presAssocID="{79393970-C80F-4846-9F06-B1D2A9D76A89}" presName="space" presStyleCnt="0"/>
      <dgm:spPr/>
    </dgm:pt>
    <dgm:pt modelId="{9E7F748C-8D78-3F48-BAB2-0332296F9026}" type="pres">
      <dgm:prSet presAssocID="{FB556AD6-649C-E548-B1A5-B3BFD9E16A4F}" presName="composite" presStyleCnt="0"/>
      <dgm:spPr/>
    </dgm:pt>
    <dgm:pt modelId="{5E9812B4-3666-0742-BBFA-C00DBE169EFA}" type="pres">
      <dgm:prSet presAssocID="{FB556AD6-649C-E548-B1A5-B3BFD9E16A4F}" presName="LShape" presStyleLbl="alignNode1" presStyleIdx="4" presStyleCnt="5"/>
      <dgm:spPr/>
    </dgm:pt>
    <dgm:pt modelId="{97D23171-EBE9-2346-8B33-16A8C32104CC}" type="pres">
      <dgm:prSet presAssocID="{FB556AD6-649C-E548-B1A5-B3BFD9E16A4F}" presName="ParentText" presStyleLbl="revTx" presStyleIdx="2" presStyleCnt="3" custScaleX="126384" custLinFactNeighborX="10381" custLinFactNeighborY="389">
        <dgm:presLayoutVars>
          <dgm:chMax val="0"/>
          <dgm:chPref val="0"/>
          <dgm:bulletEnabled val="1"/>
        </dgm:presLayoutVars>
      </dgm:prSet>
      <dgm:spPr/>
    </dgm:pt>
  </dgm:ptLst>
  <dgm:cxnLst>
    <dgm:cxn modelId="{FAF0C033-4458-4540-8D1A-EFCC276353B1}" type="presOf" srcId="{FB556AD6-649C-E548-B1A5-B3BFD9E16A4F}" destId="{97D23171-EBE9-2346-8B33-16A8C32104CC}" srcOrd="0" destOrd="0" presId="urn:microsoft.com/office/officeart/2009/3/layout/StepUpProcess"/>
    <dgm:cxn modelId="{45D46458-44F3-A24F-8A74-8F73EBED1209}" type="presOf" srcId="{7CFCD57D-6B4C-8949-A320-C5A0E7C8FCF6}" destId="{83AE61FC-353E-7048-AB55-3D941F067B77}" srcOrd="0" destOrd="0" presId="urn:microsoft.com/office/officeart/2009/3/layout/StepUpProcess"/>
    <dgm:cxn modelId="{EA296963-5C30-AC49-9EAC-95862ED852CA}" srcId="{4191442D-328B-EA43-80FF-89D9411DBE3C}" destId="{FB556AD6-649C-E548-B1A5-B3BFD9E16A4F}" srcOrd="2" destOrd="0" parTransId="{407E1B31-7148-154C-A49D-6B53FEDF624F}" sibTransId="{6869065F-E578-FA41-8E99-FAD986225D85}"/>
    <dgm:cxn modelId="{F2629A65-234A-A94D-9D08-4376E388D265}" type="presOf" srcId="{4191442D-328B-EA43-80FF-89D9411DBE3C}" destId="{6202B5AD-2CAF-5D41-94A6-9B14D580D849}" srcOrd="0" destOrd="0" presId="urn:microsoft.com/office/officeart/2009/3/layout/StepUpProcess"/>
    <dgm:cxn modelId="{9AA04376-7456-BE4F-9ACB-AA177E5742E7}" srcId="{4191442D-328B-EA43-80FF-89D9411DBE3C}" destId="{7CFCD57D-6B4C-8949-A320-C5A0E7C8FCF6}" srcOrd="0" destOrd="0" parTransId="{DC87A5AE-B952-3846-9D37-E230FCABD83E}" sibTransId="{3E995C8A-948F-4341-8A0A-0269EF039152}"/>
    <dgm:cxn modelId="{3639A479-C879-574E-A390-F3E6314D2C3D}" srcId="{4191442D-328B-EA43-80FF-89D9411DBE3C}" destId="{B924E692-EA94-3E4E-8F20-E741AB5D9542}" srcOrd="1" destOrd="0" parTransId="{0470FFAA-DC6F-344A-A363-A26CAD341CE3}" sibTransId="{79393970-C80F-4846-9F06-B1D2A9D76A89}"/>
    <dgm:cxn modelId="{5387D4D5-FAAC-D042-A6AB-8DF77C3C9F20}" type="presOf" srcId="{B924E692-EA94-3E4E-8F20-E741AB5D9542}" destId="{FF09CB16-5DCB-DD44-B641-309E2E44F4BE}" srcOrd="0" destOrd="0" presId="urn:microsoft.com/office/officeart/2009/3/layout/StepUpProcess"/>
    <dgm:cxn modelId="{073E8E41-6406-EF47-87B3-12C61168E203}" type="presParOf" srcId="{6202B5AD-2CAF-5D41-94A6-9B14D580D849}" destId="{4E527F7F-D77C-9643-9CC6-F93FE47D7130}" srcOrd="0" destOrd="0" presId="urn:microsoft.com/office/officeart/2009/3/layout/StepUpProcess"/>
    <dgm:cxn modelId="{D2F4199E-1CE7-3F4C-88A7-E3B30AFE2326}" type="presParOf" srcId="{4E527F7F-D77C-9643-9CC6-F93FE47D7130}" destId="{5BCBF2E6-7C44-C345-A1EE-8350D994DAFD}" srcOrd="0" destOrd="0" presId="urn:microsoft.com/office/officeart/2009/3/layout/StepUpProcess"/>
    <dgm:cxn modelId="{513352F7-E69F-0247-A56B-B66F20E6FEB5}" type="presParOf" srcId="{4E527F7F-D77C-9643-9CC6-F93FE47D7130}" destId="{83AE61FC-353E-7048-AB55-3D941F067B77}" srcOrd="1" destOrd="0" presId="urn:microsoft.com/office/officeart/2009/3/layout/StepUpProcess"/>
    <dgm:cxn modelId="{9D03BDB9-C08C-A144-8F10-2B5337D9EBE9}" type="presParOf" srcId="{4E527F7F-D77C-9643-9CC6-F93FE47D7130}" destId="{AE1A4322-8ECE-504F-87D0-CE464F0CA04C}" srcOrd="2" destOrd="0" presId="urn:microsoft.com/office/officeart/2009/3/layout/StepUpProcess"/>
    <dgm:cxn modelId="{8589E6B8-FFA2-4D4C-9764-737E7A4FE41D}" type="presParOf" srcId="{6202B5AD-2CAF-5D41-94A6-9B14D580D849}" destId="{1E98C7CF-C4F7-E24E-A0DC-958B438D511B}" srcOrd="1" destOrd="0" presId="urn:microsoft.com/office/officeart/2009/3/layout/StepUpProcess"/>
    <dgm:cxn modelId="{9387F194-5B44-1D44-8103-F4ABBDA23E25}" type="presParOf" srcId="{1E98C7CF-C4F7-E24E-A0DC-958B438D511B}" destId="{5E6E1196-E6C4-5D46-B3B2-0B2B386425FC}" srcOrd="0" destOrd="0" presId="urn:microsoft.com/office/officeart/2009/3/layout/StepUpProcess"/>
    <dgm:cxn modelId="{81CE7D59-B8AA-CE4A-9458-4863D3A0C8F3}" type="presParOf" srcId="{6202B5AD-2CAF-5D41-94A6-9B14D580D849}" destId="{A6EAD9A3-6B06-6846-A18C-8A51B9FE4213}" srcOrd="2" destOrd="0" presId="urn:microsoft.com/office/officeart/2009/3/layout/StepUpProcess"/>
    <dgm:cxn modelId="{6E09B5FD-1A72-3845-AE6F-8A1B30E9E99B}" type="presParOf" srcId="{A6EAD9A3-6B06-6846-A18C-8A51B9FE4213}" destId="{082293BD-3014-B54E-9A5C-2683F2EC5832}" srcOrd="0" destOrd="0" presId="urn:microsoft.com/office/officeart/2009/3/layout/StepUpProcess"/>
    <dgm:cxn modelId="{DE54E258-4FA2-004A-88FA-4E50783E4850}" type="presParOf" srcId="{A6EAD9A3-6B06-6846-A18C-8A51B9FE4213}" destId="{FF09CB16-5DCB-DD44-B641-309E2E44F4BE}" srcOrd="1" destOrd="0" presId="urn:microsoft.com/office/officeart/2009/3/layout/StepUpProcess"/>
    <dgm:cxn modelId="{BF5851F8-6420-F344-B0A6-6A96F67C4765}" type="presParOf" srcId="{A6EAD9A3-6B06-6846-A18C-8A51B9FE4213}" destId="{B407BB37-5F5C-D345-B795-B7A6935B4BB3}" srcOrd="2" destOrd="0" presId="urn:microsoft.com/office/officeart/2009/3/layout/StepUpProcess"/>
    <dgm:cxn modelId="{E76D300D-9150-D040-8645-ACED30D6440E}" type="presParOf" srcId="{6202B5AD-2CAF-5D41-94A6-9B14D580D849}" destId="{709EB1A7-8283-F14E-8E37-73A66D512A6E}" srcOrd="3" destOrd="0" presId="urn:microsoft.com/office/officeart/2009/3/layout/StepUpProcess"/>
    <dgm:cxn modelId="{028467FB-D063-7141-981D-59D90B04FA91}" type="presParOf" srcId="{709EB1A7-8283-F14E-8E37-73A66D512A6E}" destId="{FBF9D6B9-A62F-1F4C-B0DA-D948C1C71D46}" srcOrd="0" destOrd="0" presId="urn:microsoft.com/office/officeart/2009/3/layout/StepUpProcess"/>
    <dgm:cxn modelId="{69AB65AC-35B3-0B45-B81A-912951081F03}" type="presParOf" srcId="{6202B5AD-2CAF-5D41-94A6-9B14D580D849}" destId="{9E7F748C-8D78-3F48-BAB2-0332296F9026}" srcOrd="4" destOrd="0" presId="urn:microsoft.com/office/officeart/2009/3/layout/StepUpProcess"/>
    <dgm:cxn modelId="{C73EC0DF-5F46-EB4E-B722-00D613760124}" type="presParOf" srcId="{9E7F748C-8D78-3F48-BAB2-0332296F9026}" destId="{5E9812B4-3666-0742-BBFA-C00DBE169EFA}" srcOrd="0" destOrd="0" presId="urn:microsoft.com/office/officeart/2009/3/layout/StepUpProcess"/>
    <dgm:cxn modelId="{D7BC75E8-826C-5645-B780-51DA7AF541F3}" type="presParOf" srcId="{9E7F748C-8D78-3F48-BAB2-0332296F9026}" destId="{97D23171-EBE9-2346-8B33-16A8C32104CC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CBF2E6-7C44-C345-A1EE-8350D994DAFD}">
      <dsp:nvSpPr>
        <dsp:cNvPr id="0" name=""/>
        <dsp:cNvSpPr/>
      </dsp:nvSpPr>
      <dsp:spPr>
        <a:xfrm rot="5400000">
          <a:off x="705365" y="1061821"/>
          <a:ext cx="1864588" cy="3102634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AE61FC-353E-7048-AB55-3D941F067B77}">
      <dsp:nvSpPr>
        <dsp:cNvPr id="0" name=""/>
        <dsp:cNvSpPr/>
      </dsp:nvSpPr>
      <dsp:spPr>
        <a:xfrm>
          <a:off x="334239" y="2014468"/>
          <a:ext cx="3603975" cy="2455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--Favorite Impact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--Insight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--Transition</a:t>
          </a:r>
        </a:p>
      </dsp:txBody>
      <dsp:txXfrm>
        <a:off x="334239" y="2014468"/>
        <a:ext cx="3603975" cy="2455306"/>
      </dsp:txXfrm>
    </dsp:sp>
    <dsp:sp modelId="{AE1A4322-8ECE-504F-87D0-CE464F0CA04C}">
      <dsp:nvSpPr>
        <dsp:cNvPr id="0" name=""/>
        <dsp:cNvSpPr/>
      </dsp:nvSpPr>
      <dsp:spPr>
        <a:xfrm>
          <a:off x="2676556" y="941920"/>
          <a:ext cx="528504" cy="528504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2293BD-3014-B54E-9A5C-2683F2EC5832}">
      <dsp:nvSpPr>
        <dsp:cNvPr id="0" name=""/>
        <dsp:cNvSpPr/>
      </dsp:nvSpPr>
      <dsp:spPr>
        <a:xfrm rot="5400000">
          <a:off x="4753255" y="321815"/>
          <a:ext cx="1864588" cy="3102634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09CB16-5DCB-DD44-B641-309E2E44F4BE}">
      <dsp:nvSpPr>
        <dsp:cNvPr id="0" name=""/>
        <dsp:cNvSpPr/>
      </dsp:nvSpPr>
      <dsp:spPr>
        <a:xfrm>
          <a:off x="4341338" y="1248834"/>
          <a:ext cx="3831647" cy="2455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--Favorite Impact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--Insight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--Transition</a:t>
          </a:r>
        </a:p>
      </dsp:txBody>
      <dsp:txXfrm>
        <a:off x="4341338" y="1248834"/>
        <a:ext cx="3831647" cy="2455306"/>
      </dsp:txXfrm>
    </dsp:sp>
    <dsp:sp modelId="{B407BB37-5F5C-D345-B795-B7A6935B4BB3}">
      <dsp:nvSpPr>
        <dsp:cNvPr id="0" name=""/>
        <dsp:cNvSpPr/>
      </dsp:nvSpPr>
      <dsp:spPr>
        <a:xfrm>
          <a:off x="6714579" y="93395"/>
          <a:ext cx="528504" cy="528504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9812B4-3666-0742-BBFA-C00DBE169EFA}">
      <dsp:nvSpPr>
        <dsp:cNvPr id="0" name=""/>
        <dsp:cNvSpPr/>
      </dsp:nvSpPr>
      <dsp:spPr>
        <a:xfrm rot="5400000">
          <a:off x="8531674" y="-526709"/>
          <a:ext cx="1864588" cy="3102634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D23171-EBE9-2346-8B33-16A8C32104CC}">
      <dsp:nvSpPr>
        <dsp:cNvPr id="0" name=""/>
        <dsp:cNvSpPr/>
      </dsp:nvSpPr>
      <dsp:spPr>
        <a:xfrm>
          <a:off x="7853446" y="409860"/>
          <a:ext cx="3540111" cy="2455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/>
        </a:p>
      </dsp:txBody>
      <dsp:txXfrm>
        <a:off x="7853446" y="409860"/>
        <a:ext cx="3540111" cy="24553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09A313-CD03-554C-BA03-14B23DA7D74A}" type="datetimeFigureOut">
              <a:rPr lang="en-US" smtClean="0"/>
              <a:t>4/30/24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48CA3-7FCE-E34A-8C6B-DDBE6A482F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381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96C717-D98A-224E-9DF9-5C57C45271A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482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634" r="21402" b="26444"/>
          <a:stretch/>
        </p:blipFill>
        <p:spPr>
          <a:xfrm>
            <a:off x="14" y="-24715"/>
            <a:ext cx="12233175" cy="69074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456759" y="872025"/>
            <a:ext cx="7884929" cy="2286000"/>
          </a:xfrm>
        </p:spPr>
        <p:txBody>
          <a:bodyPr anchor="b">
            <a:normAutofit/>
          </a:bodyPr>
          <a:lstStyle>
            <a:lvl1pPr algn="l">
              <a:defRPr sz="72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50320" y="3235794"/>
            <a:ext cx="4009595" cy="137160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F57C0364-FAD7-433D-A2C2-9DB9495BF4A2}" type="datetimeFigureOut">
              <a:rPr lang="en-US" smtClean="0"/>
              <a:t>4/30/24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C1D9FE0-275F-432A-A4F8-388B50232ACE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913" y="5939783"/>
            <a:ext cx="252876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336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66" b="10833"/>
          <a:stretch/>
        </p:blipFill>
        <p:spPr>
          <a:xfrm>
            <a:off x="-98854" y="0"/>
            <a:ext cx="12290854" cy="685800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-98854" y="4572000"/>
            <a:ext cx="12290854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852" y="4660017"/>
            <a:ext cx="7402530" cy="1973916"/>
          </a:xfrm>
        </p:spPr>
        <p:txBody>
          <a:bodyPr anchor="b">
            <a:noAutofit/>
          </a:bodyPr>
          <a:lstStyle>
            <a:lvl1pPr algn="l">
              <a:defRPr sz="66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0364-FAD7-433D-A2C2-9DB9495BF4A2}" type="datetimeFigureOut">
              <a:rPr lang="en-US" smtClean="0"/>
              <a:t>4/30/24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9FE0-275F-432A-A4F8-388B5023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57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85"/>
            </a:p>
          </p:txBody>
        </p:sp>
        <p:sp>
          <p:nvSpPr>
            <p:cNvPr id="10" name="Right Triangle 9"/>
            <p:cNvSpPr/>
            <p:nvPr userDrawn="1"/>
          </p:nvSpPr>
          <p:spPr>
            <a:xfrm>
              <a:off x="11049000" y="1730"/>
              <a:ext cx="1143000" cy="1143000"/>
            </a:xfrm>
            <a:prstGeom prst="rtTriangle">
              <a:avLst/>
            </a:prstGeom>
            <a:solidFill>
              <a:srgbClr val="002E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 algn="l">
              <a:defRPr sz="96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0364-FAD7-433D-A2C2-9DB9495BF4A2}" type="datetimeFigureOut">
              <a:rPr lang="en-US" smtClean="0"/>
              <a:t>4/30/24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9FE0-275F-432A-A4F8-388B50232ACE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697" y="6253687"/>
            <a:ext cx="2032000" cy="367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3867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366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5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 algn="l">
              <a:defRPr sz="96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0364-FAD7-433D-A2C2-9DB9495BF4A2}" type="datetimeFigureOut">
              <a:rPr lang="en-US" smtClean="0"/>
              <a:t>4/30/24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9FE0-275F-432A-A4F8-388B50232ACE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697" y="6253687"/>
            <a:ext cx="2032000" cy="367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1040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5"/>
          </a:p>
        </p:txBody>
      </p:sp>
    </p:spTree>
    <p:extLst>
      <p:ext uri="{BB962C8B-B14F-4D97-AF65-F5344CB8AC3E}">
        <p14:creationId xmlns:p14="http://schemas.microsoft.com/office/powerpoint/2010/main" val="2127630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y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5"/>
          </a:p>
        </p:txBody>
      </p:sp>
    </p:spTree>
    <p:extLst>
      <p:ext uri="{BB962C8B-B14F-4D97-AF65-F5344CB8AC3E}">
        <p14:creationId xmlns:p14="http://schemas.microsoft.com/office/powerpoint/2010/main" val="940421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366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5"/>
          </a:p>
        </p:txBody>
      </p:sp>
    </p:spTree>
    <p:extLst>
      <p:ext uri="{BB962C8B-B14F-4D97-AF65-F5344CB8AC3E}">
        <p14:creationId xmlns:p14="http://schemas.microsoft.com/office/powerpoint/2010/main" val="4085546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5"/>
          </a:p>
        </p:txBody>
      </p:sp>
    </p:spTree>
    <p:extLst>
      <p:ext uri="{BB962C8B-B14F-4D97-AF65-F5344CB8AC3E}">
        <p14:creationId xmlns:p14="http://schemas.microsoft.com/office/powerpoint/2010/main" val="38873491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1" y="6400800"/>
            <a:ext cx="12191999" cy="457200"/>
            <a:chOff x="1" y="6400800"/>
            <a:chExt cx="12191999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" y="6400800"/>
              <a:ext cx="12191999" cy="457200"/>
            </a:xfrm>
            <a:prstGeom prst="rect">
              <a:avLst/>
            </a:prstGeom>
            <a:solidFill>
              <a:srgbClr val="002E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32693" y="6492240"/>
              <a:ext cx="1517256" cy="27432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0364-FAD7-433D-A2C2-9DB9495BF4A2}" type="datetimeFigureOut">
              <a:rPr lang="en-US" smtClean="0"/>
              <a:t>4/30/24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9FE0-275F-432A-A4F8-388B5023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3145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1" y="6400800"/>
            <a:ext cx="12191999" cy="457200"/>
            <a:chOff x="1" y="6400800"/>
            <a:chExt cx="12191999" cy="457200"/>
          </a:xfrm>
        </p:grpSpPr>
        <p:sp>
          <p:nvSpPr>
            <p:cNvPr id="14" name="Rectangle 13"/>
            <p:cNvSpPr/>
            <p:nvPr userDrawn="1"/>
          </p:nvSpPr>
          <p:spPr>
            <a:xfrm>
              <a:off x="1" y="6400800"/>
              <a:ext cx="12191999" cy="457200"/>
            </a:xfrm>
            <a:prstGeom prst="rect">
              <a:avLst/>
            </a:prstGeom>
            <a:solidFill>
              <a:srgbClr val="002E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32693" y="6492240"/>
              <a:ext cx="1517256" cy="27432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0364-FAD7-433D-A2C2-9DB9495BF4A2}" type="datetimeFigureOut">
              <a:rPr lang="en-US" smtClean="0"/>
              <a:t>4/30/24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9FE0-275F-432A-A4F8-388B5023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7372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>
          <a:xfrm>
            <a:off x="1" y="6400800"/>
            <a:ext cx="12191999" cy="457200"/>
            <a:chOff x="1" y="6400800"/>
            <a:chExt cx="12191999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" y="6400800"/>
              <a:ext cx="12191999" cy="457200"/>
            </a:xfrm>
            <a:prstGeom prst="rect">
              <a:avLst/>
            </a:prstGeom>
            <a:solidFill>
              <a:srgbClr val="002E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32693" y="6492240"/>
              <a:ext cx="1517256" cy="27432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0364-FAD7-433D-A2C2-9DB9495BF4A2}" type="datetimeFigureOut">
              <a:rPr lang="en-US" smtClean="0"/>
              <a:t>4/30/24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9FE0-275F-432A-A4F8-388B5023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582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5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1530439" y="1528038"/>
            <a:ext cx="9144000" cy="2286000"/>
          </a:xfrm>
        </p:spPr>
        <p:txBody>
          <a:bodyPr anchor="b">
            <a:normAutofit/>
          </a:bodyPr>
          <a:lstStyle>
            <a:lvl1pPr algn="ctr">
              <a:defRPr sz="80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24000" y="3891807"/>
            <a:ext cx="9144000" cy="13716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F57C0364-FAD7-433D-A2C2-9DB9495BF4A2}" type="datetimeFigureOut">
              <a:rPr lang="en-US" smtClean="0"/>
              <a:t>4/30/24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C1D9FE0-275F-432A-A4F8-388B50232ACE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620" y="5935889"/>
            <a:ext cx="252876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7578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1" y="6400800"/>
            <a:ext cx="12191999" cy="457200"/>
            <a:chOff x="1" y="6400800"/>
            <a:chExt cx="12191999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" y="6400800"/>
              <a:ext cx="12191999" cy="457200"/>
            </a:xfrm>
            <a:prstGeom prst="rect">
              <a:avLst/>
            </a:prstGeom>
            <a:solidFill>
              <a:srgbClr val="002E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32693" y="6492240"/>
              <a:ext cx="1517256" cy="274320"/>
            </a:xfrm>
            <a:prstGeom prst="rect">
              <a:avLst/>
            </a:prstGeom>
          </p:spPr>
        </p:pic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0364-FAD7-433D-A2C2-9DB9495BF4A2}" type="datetimeFigureOut">
              <a:rPr lang="en-US" smtClean="0"/>
              <a:t>4/30/24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9FE0-275F-432A-A4F8-388B5023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7812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1" y="6400800"/>
            <a:ext cx="12191999" cy="457200"/>
            <a:chOff x="1" y="6400800"/>
            <a:chExt cx="12191999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" y="6400800"/>
              <a:ext cx="12191999" cy="457200"/>
            </a:xfrm>
            <a:prstGeom prst="rect">
              <a:avLst/>
            </a:prstGeom>
            <a:solidFill>
              <a:srgbClr val="002E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32693" y="6492240"/>
              <a:ext cx="1517256" cy="27432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0364-FAD7-433D-A2C2-9DB9495BF4A2}" type="datetimeFigureOut">
              <a:rPr lang="en-US" smtClean="0"/>
              <a:t>4/30/24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9FE0-275F-432A-A4F8-388B5023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2690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1" y="6400800"/>
            <a:ext cx="12191999" cy="457200"/>
            <a:chOff x="1" y="6400800"/>
            <a:chExt cx="12191999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" y="6400800"/>
              <a:ext cx="12191999" cy="457200"/>
            </a:xfrm>
            <a:prstGeom prst="rect">
              <a:avLst/>
            </a:prstGeom>
            <a:solidFill>
              <a:srgbClr val="002E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32693" y="6492240"/>
              <a:ext cx="1517256" cy="27432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0364-FAD7-433D-A2C2-9DB9495BF4A2}" type="datetimeFigureOut">
              <a:rPr lang="en-US" smtClean="0"/>
              <a:t>4/30/24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9FE0-275F-432A-A4F8-388B5023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803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1" y="6400800"/>
            <a:ext cx="12191999" cy="457200"/>
            <a:chOff x="1" y="6400800"/>
            <a:chExt cx="12191999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" y="6400800"/>
              <a:ext cx="12191999" cy="457200"/>
            </a:xfrm>
            <a:prstGeom prst="rect">
              <a:avLst/>
            </a:prstGeom>
            <a:solidFill>
              <a:srgbClr val="002E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32693" y="6492240"/>
              <a:ext cx="1517256" cy="27432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0364-FAD7-433D-A2C2-9DB9495BF4A2}" type="datetimeFigureOut">
              <a:rPr lang="en-US" smtClean="0"/>
              <a:t>4/30/24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9FE0-275F-432A-A4F8-388B5023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9027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1" y="6400800"/>
            <a:ext cx="12191999" cy="457200"/>
            <a:chOff x="1" y="6400800"/>
            <a:chExt cx="12191999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" y="6400800"/>
              <a:ext cx="12191999" cy="457200"/>
            </a:xfrm>
            <a:prstGeom prst="rect">
              <a:avLst/>
            </a:prstGeom>
            <a:solidFill>
              <a:srgbClr val="002E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32693" y="6492240"/>
              <a:ext cx="1517256" cy="27432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0364-FAD7-433D-A2C2-9DB9495BF4A2}" type="datetimeFigureOut">
              <a:rPr lang="en-US" smtClean="0"/>
              <a:t>4/30/24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9FE0-275F-432A-A4F8-388B5023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236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1" y="6400800"/>
            <a:ext cx="12191999" cy="457200"/>
            <a:chOff x="1" y="6400800"/>
            <a:chExt cx="12191999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" y="6400800"/>
              <a:ext cx="12191999" cy="457200"/>
            </a:xfrm>
            <a:prstGeom prst="rect">
              <a:avLst/>
            </a:prstGeom>
            <a:solidFill>
              <a:srgbClr val="002E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32693" y="6492240"/>
              <a:ext cx="1517256" cy="27432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0364-FAD7-433D-A2C2-9DB9495BF4A2}" type="datetimeFigureOut">
              <a:rPr lang="en-US" smtClean="0"/>
              <a:t>4/30/24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9FE0-275F-432A-A4F8-388B50232AC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895600" y="1237792"/>
            <a:ext cx="6400800" cy="0"/>
          </a:xfrm>
          <a:prstGeom prst="line">
            <a:avLst/>
          </a:prstGeom>
          <a:ln w="127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2218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5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4" y="6400806"/>
            <a:ext cx="12191999" cy="457200"/>
            <a:chOff x="4" y="6400806"/>
            <a:chExt cx="12191999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4" y="6400806"/>
              <a:ext cx="12191999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32693" y="6492240"/>
              <a:ext cx="1517256" cy="27431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0364-FAD7-433D-A2C2-9DB9495BF4A2}" type="datetimeFigureOut">
              <a:rPr lang="en-US" smtClean="0"/>
              <a:t>4/30/24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9FE0-275F-432A-A4F8-388B50232ACE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2909248" y="1237792"/>
            <a:ext cx="6400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63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5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4" y="6400806"/>
            <a:ext cx="12191999" cy="457200"/>
            <a:chOff x="4" y="6400806"/>
            <a:chExt cx="12191999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4" y="6400806"/>
              <a:ext cx="12191999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32693" y="6492240"/>
              <a:ext cx="1517256" cy="27431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0364-FAD7-433D-A2C2-9DB9495BF4A2}" type="datetimeFigureOut">
              <a:rPr lang="en-US" smtClean="0"/>
              <a:t>4/30/24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9FE0-275F-432A-A4F8-388B50232AC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909248" y="1237792"/>
            <a:ext cx="6400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1448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1 w/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1" y="6400800"/>
            <a:ext cx="12191999" cy="457200"/>
            <a:chOff x="1" y="6400800"/>
            <a:chExt cx="12191999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" y="6400800"/>
              <a:ext cx="12191999" cy="457200"/>
            </a:xfrm>
            <a:prstGeom prst="rect">
              <a:avLst/>
            </a:prstGeom>
            <a:solidFill>
              <a:srgbClr val="002E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32693" y="6492240"/>
              <a:ext cx="1517256" cy="27432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0364-FAD7-433D-A2C2-9DB9495BF4A2}" type="datetimeFigureOut">
              <a:rPr lang="en-US" smtClean="0"/>
              <a:t>4/30/24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9FE0-275F-432A-A4F8-388B5023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408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2 w/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5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4" y="6400806"/>
            <a:ext cx="12191999" cy="457200"/>
            <a:chOff x="4" y="6400806"/>
            <a:chExt cx="12191999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4" y="6400806"/>
              <a:ext cx="12191999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32693" y="6492240"/>
              <a:ext cx="1517256" cy="27431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0364-FAD7-433D-A2C2-9DB9495BF4A2}" type="datetimeFigureOut">
              <a:rPr lang="en-US" smtClean="0"/>
              <a:t>4/30/24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9FE0-275F-432A-A4F8-388B5023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250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3 w/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5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4" y="6400806"/>
            <a:ext cx="12191999" cy="457200"/>
            <a:chOff x="4" y="6400806"/>
            <a:chExt cx="12191999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4" y="6400806"/>
              <a:ext cx="12191999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32693" y="6492240"/>
              <a:ext cx="1517256" cy="27431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0364-FAD7-433D-A2C2-9DB9495BF4A2}" type="datetimeFigureOut">
              <a:rPr lang="en-US" smtClean="0"/>
              <a:t>4/30/24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9FE0-275F-432A-A4F8-388B5023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692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" t="61005"/>
          <a:stretch/>
        </p:blipFill>
        <p:spPr>
          <a:xfrm>
            <a:off x="-98854" y="1"/>
            <a:ext cx="12290854" cy="6857999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-98854" y="1061078"/>
            <a:ext cx="8667890" cy="200906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852" y="1142810"/>
            <a:ext cx="7402530" cy="1891333"/>
          </a:xfrm>
        </p:spPr>
        <p:txBody>
          <a:bodyPr anchor="b">
            <a:noAutofit/>
          </a:bodyPr>
          <a:lstStyle>
            <a:lvl1pPr algn="l">
              <a:defRPr sz="62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0364-FAD7-433D-A2C2-9DB9495BF4A2}" type="datetimeFigureOut">
              <a:rPr lang="en-US" smtClean="0"/>
              <a:t>4/30/24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9FE0-275F-432A-A4F8-388B5023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381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5302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677971"/>
            <a:ext cx="10515600" cy="44989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525231"/>
            <a:ext cx="2743200" cy="2292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C0364-FAD7-433D-A2C2-9DB9495BF4A2}" type="datetimeFigureOut">
              <a:rPr lang="en-US" smtClean="0"/>
              <a:t>4/30/24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525231"/>
            <a:ext cx="4114800" cy="2292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D9FE0-275F-432A-A4F8-388B50232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390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7" r:id="rId2"/>
    <p:sldLayoutId id="2147483650" r:id="rId3"/>
    <p:sldLayoutId id="2147483663" r:id="rId4"/>
    <p:sldLayoutId id="2147483664" r:id="rId5"/>
    <p:sldLayoutId id="2147483674" r:id="rId6"/>
    <p:sldLayoutId id="2147483675" r:id="rId7"/>
    <p:sldLayoutId id="2147483676" r:id="rId8"/>
    <p:sldLayoutId id="2147483651" r:id="rId9"/>
    <p:sldLayoutId id="2147483678" r:id="rId10"/>
    <p:sldLayoutId id="2147483661" r:id="rId11"/>
    <p:sldLayoutId id="2147483662" r:id="rId12"/>
    <p:sldLayoutId id="2147483670" r:id="rId13"/>
    <p:sldLayoutId id="2147483671" r:id="rId14"/>
    <p:sldLayoutId id="2147483672" r:id="rId15"/>
    <p:sldLayoutId id="2147483673" r:id="rId16"/>
    <p:sldLayoutId id="2147483652" r:id="rId17"/>
    <p:sldLayoutId id="2147483653" r:id="rId18"/>
    <p:sldLayoutId id="2147483654" r:id="rId19"/>
    <p:sldLayoutId id="2147483655" r:id="rId20"/>
    <p:sldLayoutId id="2147483656" r:id="rId21"/>
    <p:sldLayoutId id="2147483657" r:id="rId22"/>
    <p:sldLayoutId id="2147483658" r:id="rId23"/>
    <p:sldLayoutId id="2147483659" r:id="rId24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2E5D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2E5D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2E5D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E5D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E5D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YRmcJUeGBo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bacareerlaunch.byu.ed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U6GU2JPm0hI" TargetMode="Externa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picciano.commons.gc.cuny.edu/2021/02/03/jeff-bezos-amazons-founder-will-step-down-as-ceo-later-this-year/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0807" y="4032668"/>
            <a:ext cx="7884929" cy="2286000"/>
          </a:xfrm>
        </p:spPr>
        <p:txBody>
          <a:bodyPr>
            <a:normAutofit fontScale="90000"/>
          </a:bodyPr>
          <a:lstStyle/>
          <a:p>
            <a:br>
              <a:rPr lang="en-US" sz="4400" dirty="0"/>
            </a:br>
            <a:br>
              <a:rPr lang="en-US" sz="3100" b="1" dirty="0"/>
            </a:br>
            <a:br>
              <a:rPr lang="en-US" sz="3100" b="1" dirty="0"/>
            </a:br>
            <a:r>
              <a:rPr lang="en-US" sz="3100" b="1" dirty="0"/>
              <a:t>Perry Christensen</a:t>
            </a:r>
            <a:br>
              <a:rPr lang="en-US" sz="3100" b="1" dirty="0"/>
            </a:br>
            <a:endParaRPr lang="en-US" sz="31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319" y="919977"/>
            <a:ext cx="9389419" cy="1371600"/>
          </a:xfrm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4800" dirty="0"/>
              <a:t>Personal Brand:  Communicating How You Add Value and Get Results</a:t>
            </a:r>
          </a:p>
        </p:txBody>
      </p:sp>
    </p:spTree>
    <p:extLst>
      <p:ext uri="{BB962C8B-B14F-4D97-AF65-F5344CB8AC3E}">
        <p14:creationId xmlns:p14="http://schemas.microsoft.com/office/powerpoint/2010/main" val="4200971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ACAC8-52C2-DF1D-51D5-54FF8658B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4945"/>
            <a:ext cx="6219423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“The Job Closer”</a:t>
            </a:r>
            <a:br>
              <a:rPr lang="en-US" dirty="0"/>
            </a:br>
            <a:r>
              <a:rPr lang="en-US" dirty="0"/>
              <a:t>Steve Dalton</a:t>
            </a:r>
          </a:p>
        </p:txBody>
      </p:sp>
      <p:pic>
        <p:nvPicPr>
          <p:cNvPr id="5" name="Content Placeholder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B8A855F-1D12-0EBC-3607-1CF53C032E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247" y="264945"/>
            <a:ext cx="3812853" cy="587338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B0E0027-5775-CC4F-CA19-26A2BBF948A3}"/>
              </a:ext>
            </a:extLst>
          </p:cNvPr>
          <p:cNvSpPr txBox="1"/>
          <p:nvPr/>
        </p:nvSpPr>
        <p:spPr>
          <a:xfrm>
            <a:off x="342900" y="1590508"/>
            <a:ext cx="78105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Best Practices for Before, During and After the Interview</a:t>
            </a:r>
          </a:p>
          <a:p>
            <a:endParaRPr lang="en-US" sz="3200" dirty="0"/>
          </a:p>
          <a:p>
            <a:r>
              <a:rPr lang="en-US" sz="4000" b="1" dirty="0"/>
              <a:t>Tell Me About Yourself (TMAY):</a:t>
            </a:r>
          </a:p>
          <a:p>
            <a:pPr lvl="1"/>
            <a:r>
              <a:rPr lang="en-US" sz="4000" b="1" dirty="0"/>
              <a:t>F</a:t>
            </a:r>
            <a:r>
              <a:rPr lang="en-US" sz="4000" dirty="0"/>
              <a:t>--Favorite</a:t>
            </a:r>
          </a:p>
          <a:p>
            <a:pPr lvl="1"/>
            <a:r>
              <a:rPr lang="en-US" sz="4000" b="1" dirty="0"/>
              <a:t>I</a:t>
            </a:r>
            <a:r>
              <a:rPr lang="en-US" sz="4000" dirty="0"/>
              <a:t>--Insight</a:t>
            </a:r>
          </a:p>
          <a:p>
            <a:pPr lvl="1"/>
            <a:r>
              <a:rPr lang="en-US" sz="4000" b="1" dirty="0"/>
              <a:t>T</a:t>
            </a:r>
            <a:r>
              <a:rPr lang="en-US" sz="4000" dirty="0"/>
              <a:t>--Transition to next role</a:t>
            </a:r>
          </a:p>
        </p:txBody>
      </p:sp>
    </p:spTree>
    <p:extLst>
      <p:ext uri="{BB962C8B-B14F-4D97-AF65-F5344CB8AC3E}">
        <p14:creationId xmlns:p14="http://schemas.microsoft.com/office/powerpoint/2010/main" val="3774502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6736" y="196717"/>
            <a:ext cx="8894064" cy="1143000"/>
          </a:xfrm>
        </p:spPr>
        <p:txBody>
          <a:bodyPr>
            <a:normAutofit/>
          </a:bodyPr>
          <a:lstStyle/>
          <a:p>
            <a:r>
              <a:rPr lang="en-US" dirty="0"/>
              <a:t>Tell Me About Yourself:  Impact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7024" y="3927505"/>
            <a:ext cx="10727680" cy="20621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/>
              <a:t>GOAL:  Your TMAY has 2-3 </a:t>
            </a:r>
            <a:r>
              <a:rPr lang="en-US" sz="3200" u="sng" dirty="0"/>
              <a:t>MEMORABLE</a:t>
            </a:r>
            <a:r>
              <a:rPr lang="en-US" sz="3200" dirty="0"/>
              <a:t>, Impactful Moments</a:t>
            </a:r>
          </a:p>
          <a:p>
            <a:endParaRPr lang="en-US" sz="3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What do I want in the “head” of the person interviewing me?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How long after the pitch will they remember you?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235234" y="1206037"/>
            <a:ext cx="6497030" cy="2743200"/>
            <a:chOff x="1884970" y="2057400"/>
            <a:chExt cx="6497030" cy="2743200"/>
          </a:xfrm>
        </p:grpSpPr>
        <p:grpSp>
          <p:nvGrpSpPr>
            <p:cNvPr id="9" name="Group 8"/>
            <p:cNvGrpSpPr/>
            <p:nvPr/>
          </p:nvGrpSpPr>
          <p:grpSpPr>
            <a:xfrm>
              <a:off x="1884970" y="2057400"/>
              <a:ext cx="6497030" cy="2743200"/>
              <a:chOff x="2189771" y="2362200"/>
              <a:chExt cx="3906229" cy="2133600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38513" y="2505075"/>
                <a:ext cx="2466975" cy="1847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7421" y="2505075"/>
                <a:ext cx="923925" cy="18563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2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89771" y="2486027"/>
                <a:ext cx="257175" cy="19216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Rectangle 7"/>
              <p:cNvSpPr/>
              <p:nvPr/>
            </p:nvSpPr>
            <p:spPr>
              <a:xfrm>
                <a:off x="5410200" y="2362200"/>
                <a:ext cx="685800" cy="2133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Oval 9"/>
            <p:cNvSpPr/>
            <p:nvPr/>
          </p:nvSpPr>
          <p:spPr>
            <a:xfrm>
              <a:off x="2590800" y="2241096"/>
              <a:ext cx="685800" cy="654504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4114800" y="2241096"/>
              <a:ext cx="685800" cy="654504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5715000" y="2241096"/>
              <a:ext cx="685800" cy="654504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712C018C-A334-6176-5B1F-483D790172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38442" y="6412763"/>
            <a:ext cx="2714626" cy="40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748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B7B9B-A7AA-038B-48D8-9D783F3A7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952" y="449389"/>
            <a:ext cx="11192256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“FIT” Framework</a:t>
            </a:r>
            <a:br>
              <a:rPr lang="en-US" dirty="0"/>
            </a:br>
            <a:r>
              <a:rPr lang="en-US" dirty="0"/>
              <a:t> </a:t>
            </a:r>
            <a:r>
              <a:rPr lang="en-US" sz="3100" b="1" dirty="0"/>
              <a:t>(Steve Dalton, Author of “The 2-Hour Job Search” and “The Job Closer”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859125-6775-3DA1-F839-9660BA1EAF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5923"/>
            <a:ext cx="10515600" cy="4498992"/>
          </a:xfrm>
        </p:spPr>
        <p:txBody>
          <a:bodyPr>
            <a:normAutofit/>
          </a:bodyPr>
          <a:lstStyle/>
          <a:p>
            <a:r>
              <a:rPr lang="en-US" sz="3600" b="1" u="sng" dirty="0"/>
              <a:t>F = Favorite Impact</a:t>
            </a:r>
            <a:r>
              <a:rPr lang="en-US" sz="3600" b="1" dirty="0"/>
              <a:t>:   </a:t>
            </a:r>
            <a:r>
              <a:rPr lang="en-US" sz="3600" dirty="0"/>
              <a:t>Favorite aspect of your job</a:t>
            </a:r>
          </a:p>
          <a:p>
            <a:endParaRPr lang="en-US" sz="3600" dirty="0"/>
          </a:p>
          <a:p>
            <a:r>
              <a:rPr lang="en-US" sz="3600" b="1" u="sng" dirty="0"/>
              <a:t>I = Insight</a:t>
            </a:r>
            <a:r>
              <a:rPr lang="en-US" sz="3600" dirty="0"/>
              <a:t>:  What you learned (through “thick or thin”)</a:t>
            </a:r>
          </a:p>
          <a:p>
            <a:endParaRPr lang="en-US" sz="3600" dirty="0"/>
          </a:p>
          <a:p>
            <a:r>
              <a:rPr lang="en-US" sz="3600" b="1" u="sng" dirty="0"/>
              <a:t>T = Transition</a:t>
            </a:r>
            <a:r>
              <a:rPr lang="en-US" sz="3600" dirty="0"/>
              <a:t>:  How your “insight” set you up to transition to your next “favorite” role or job.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4080CF-2E88-64D5-70DE-5BDB224CF7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8442" y="6412763"/>
            <a:ext cx="2714626" cy="40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5361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BF5A2-61AC-B3F4-28AE-03159D3CA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565" y="153021"/>
            <a:ext cx="10956235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Memorable, Favorite Impact/Insights/Transitions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216A4ED-1A68-AAF5-F78D-985F921B6D3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94251" y="1696186"/>
          <a:ext cx="11393558" cy="4644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29870668-FF49-880F-0F18-D86927BE6A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8442" y="6412763"/>
            <a:ext cx="2714626" cy="4019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09555E1-9B30-2B3F-FC36-FA95180028BE}"/>
              </a:ext>
            </a:extLst>
          </p:cNvPr>
          <p:cNvSpPr txBox="1"/>
          <p:nvPr/>
        </p:nvSpPr>
        <p:spPr>
          <a:xfrm>
            <a:off x="8634616" y="2156791"/>
            <a:ext cx="3478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dirty="0"/>
              <a:t>--Favorite Impact</a:t>
            </a:r>
          </a:p>
          <a:p>
            <a:pPr lvl="0"/>
            <a:r>
              <a:rPr lang="en-US" sz="3600" dirty="0"/>
              <a:t>--Insight</a:t>
            </a:r>
          </a:p>
          <a:p>
            <a:pPr lvl="0"/>
            <a:r>
              <a:rPr lang="en-US" sz="3600" dirty="0"/>
              <a:t>--Transition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353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AD1D9-8C9F-5702-F106-EA0CC41F3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Exercise #2:</a:t>
            </a:r>
          </a:p>
        </p:txBody>
      </p:sp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4DBB6664-B79E-3C8F-8EED-1F7C3963A7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3359871"/>
              </p:ext>
            </p:extLst>
          </p:nvPr>
        </p:nvGraphicFramePr>
        <p:xfrm>
          <a:off x="8120405" y="518475"/>
          <a:ext cx="3629321" cy="4423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9321">
                  <a:extLst>
                    <a:ext uri="{9D8B030D-6E8A-4147-A177-3AD203B41FA5}">
                      <a16:colId xmlns:a16="http://schemas.microsoft.com/office/drawing/2014/main" val="3324209236"/>
                    </a:ext>
                  </a:extLst>
                </a:gridCol>
              </a:tblGrid>
              <a:tr h="1619130">
                <a:tc>
                  <a:txBody>
                    <a:bodyPr/>
                    <a:lstStyle/>
                    <a:p>
                      <a:r>
                        <a:rPr lang="en-US" sz="3200" dirty="0"/>
                        <a:t>FIT#3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4162809"/>
                  </a:ext>
                </a:extLst>
              </a:tr>
              <a:tr h="2662578">
                <a:tc>
                  <a:txBody>
                    <a:bodyPr/>
                    <a:lstStyle/>
                    <a:p>
                      <a:r>
                        <a:rPr lang="en-US" sz="3200" dirty="0"/>
                        <a:t>Favorite:</a:t>
                      </a:r>
                    </a:p>
                    <a:p>
                      <a:endParaRPr lang="en-US" sz="3200" dirty="0"/>
                    </a:p>
                    <a:p>
                      <a:r>
                        <a:rPr lang="en-US" sz="3200" dirty="0"/>
                        <a:t>Insight:</a:t>
                      </a:r>
                    </a:p>
                    <a:p>
                      <a:endParaRPr lang="en-US" sz="3200" dirty="0"/>
                    </a:p>
                    <a:p>
                      <a:r>
                        <a:rPr lang="en-US" sz="3200" dirty="0"/>
                        <a:t>Transition: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0424199"/>
                  </a:ext>
                </a:extLst>
              </a:tr>
            </a:tbl>
          </a:graphicData>
        </a:graphic>
      </p:graphicFrame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073FBE4-22B7-A943-9B34-FAB736FC6B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10" name="Table 5">
            <a:extLst>
              <a:ext uri="{FF2B5EF4-FFF2-40B4-BE49-F238E27FC236}">
                <a16:creationId xmlns:a16="http://schemas.microsoft.com/office/drawing/2014/main" id="{195893D7-9DA9-8C47-0B92-E5289D8C0BE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5562866"/>
              </p:ext>
            </p:extLst>
          </p:nvPr>
        </p:nvGraphicFramePr>
        <p:xfrm>
          <a:off x="4472236" y="1269860"/>
          <a:ext cx="3629321" cy="4154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9321">
                  <a:extLst>
                    <a:ext uri="{9D8B030D-6E8A-4147-A177-3AD203B41FA5}">
                      <a16:colId xmlns:a16="http://schemas.microsoft.com/office/drawing/2014/main" val="3324209236"/>
                    </a:ext>
                  </a:extLst>
                </a:gridCol>
              </a:tblGrid>
              <a:tr h="1350083">
                <a:tc>
                  <a:txBody>
                    <a:bodyPr/>
                    <a:lstStyle/>
                    <a:p>
                      <a:r>
                        <a:rPr lang="en-US" sz="3200" dirty="0"/>
                        <a:t>FIT #2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4162809"/>
                  </a:ext>
                </a:extLst>
              </a:tr>
              <a:tr h="2662578">
                <a:tc>
                  <a:txBody>
                    <a:bodyPr/>
                    <a:lstStyle/>
                    <a:p>
                      <a:r>
                        <a:rPr lang="en-US" sz="3200" dirty="0"/>
                        <a:t>Favorite:</a:t>
                      </a:r>
                    </a:p>
                    <a:p>
                      <a:endParaRPr lang="en-US" sz="3200" dirty="0"/>
                    </a:p>
                    <a:p>
                      <a:r>
                        <a:rPr lang="en-US" sz="3200" dirty="0"/>
                        <a:t>Insight:</a:t>
                      </a:r>
                    </a:p>
                    <a:p>
                      <a:endParaRPr lang="en-US" sz="3200" dirty="0"/>
                    </a:p>
                    <a:p>
                      <a:r>
                        <a:rPr lang="en-US" sz="3200" dirty="0"/>
                        <a:t>Transition: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0424199"/>
                  </a:ext>
                </a:extLst>
              </a:tr>
            </a:tbl>
          </a:graphicData>
        </a:graphic>
      </p:graphicFrame>
      <p:graphicFrame>
        <p:nvGraphicFramePr>
          <p:cNvPr id="11" name="Table 5">
            <a:extLst>
              <a:ext uri="{FF2B5EF4-FFF2-40B4-BE49-F238E27FC236}">
                <a16:creationId xmlns:a16="http://schemas.microsoft.com/office/drawing/2014/main" id="{B8D55445-ECF9-EF63-D589-CA29B9BA3E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8395468"/>
              </p:ext>
            </p:extLst>
          </p:nvPr>
        </p:nvGraphicFramePr>
        <p:xfrm>
          <a:off x="817774" y="1846466"/>
          <a:ext cx="3629321" cy="4012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9321">
                  <a:extLst>
                    <a:ext uri="{9D8B030D-6E8A-4147-A177-3AD203B41FA5}">
                      <a16:colId xmlns:a16="http://schemas.microsoft.com/office/drawing/2014/main" val="3324209236"/>
                    </a:ext>
                  </a:extLst>
                </a:gridCol>
              </a:tblGrid>
              <a:tr h="1350083">
                <a:tc>
                  <a:txBody>
                    <a:bodyPr/>
                    <a:lstStyle/>
                    <a:p>
                      <a:r>
                        <a:rPr lang="en-US" sz="3200" dirty="0"/>
                        <a:t>FIT #1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4162809"/>
                  </a:ext>
                </a:extLst>
              </a:tr>
              <a:tr h="2662578">
                <a:tc>
                  <a:txBody>
                    <a:bodyPr/>
                    <a:lstStyle/>
                    <a:p>
                      <a:r>
                        <a:rPr lang="en-US" sz="3200" dirty="0"/>
                        <a:t>Favorite:</a:t>
                      </a:r>
                    </a:p>
                    <a:p>
                      <a:endParaRPr lang="en-US" sz="3200" dirty="0"/>
                    </a:p>
                    <a:p>
                      <a:r>
                        <a:rPr lang="en-US" sz="3200" dirty="0"/>
                        <a:t>Insight:</a:t>
                      </a:r>
                    </a:p>
                    <a:p>
                      <a:endParaRPr lang="en-US" sz="3200" dirty="0"/>
                    </a:p>
                    <a:p>
                      <a:r>
                        <a:rPr lang="en-US" sz="3200" dirty="0"/>
                        <a:t>Transition: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04241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87432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FE241-F10C-6E82-F12B-7CF23A5D1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28381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>
                <a:hlinkClick r:id="rId2"/>
              </a:rPr>
              <a:t>Kate/Ben</a:t>
            </a:r>
            <a:br>
              <a:rPr lang="en-US" dirty="0">
                <a:hlinkClick r:id="rId2"/>
              </a:rPr>
            </a:br>
            <a:br>
              <a:rPr lang="en-US" dirty="0">
                <a:hlinkClick r:id="rId2"/>
              </a:rPr>
            </a:br>
            <a:r>
              <a:rPr lang="en-US" dirty="0">
                <a:hlinkClick r:id="rId2"/>
              </a:rPr>
              <a:t>https://www.youtube.com/watch?v=QYRmcJUeGBo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B8B776-655B-1741-3224-AC1C1BBA31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4620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0F0CF-BA33-A5B3-F9D7-4C4F3A8F9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Applying Personal Brand to the Resume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8540A-27DF-1383-7622-D68B438BF3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2501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C7F65136-B8E1-C0D5-80ED-73852800A7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2394" y="0"/>
            <a:ext cx="11087212" cy="6264275"/>
          </a:xfrm>
          <a:noFill/>
        </p:spPr>
      </p:pic>
      <p:sp>
        <p:nvSpPr>
          <p:cNvPr id="2" name="Right Arrow 1">
            <a:extLst>
              <a:ext uri="{FF2B5EF4-FFF2-40B4-BE49-F238E27FC236}">
                <a16:creationId xmlns:a16="http://schemas.microsoft.com/office/drawing/2014/main" id="{BF3CC3F4-6B78-AB95-BA16-23660FFAD446}"/>
              </a:ext>
            </a:extLst>
          </p:cNvPr>
          <p:cNvSpPr/>
          <p:nvPr/>
        </p:nvSpPr>
        <p:spPr>
          <a:xfrm rot="19352457">
            <a:off x="6653321" y="1474295"/>
            <a:ext cx="1847654" cy="540043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4925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46325-3C28-DDB5-55AB-649E38E9C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E19BAC8-9D2F-56DD-846B-AA3A1876BD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0885" y="-247404"/>
            <a:ext cx="12693770" cy="16427235"/>
          </a:xfrm>
        </p:spPr>
      </p:pic>
      <p:sp>
        <p:nvSpPr>
          <p:cNvPr id="13" name="Round Same Side Corner Rectangle 12">
            <a:extLst>
              <a:ext uri="{FF2B5EF4-FFF2-40B4-BE49-F238E27FC236}">
                <a16:creationId xmlns:a16="http://schemas.microsoft.com/office/drawing/2014/main" id="{C8DC0FDA-CA07-1C9F-732D-DBF323C8C491}"/>
              </a:ext>
            </a:extLst>
          </p:cNvPr>
          <p:cNvSpPr/>
          <p:nvPr/>
        </p:nvSpPr>
        <p:spPr>
          <a:xfrm>
            <a:off x="584200" y="952500"/>
            <a:ext cx="1358900" cy="308098"/>
          </a:xfrm>
          <a:prstGeom prst="round2Same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 Same Side Corner Rectangle 13">
            <a:extLst>
              <a:ext uri="{FF2B5EF4-FFF2-40B4-BE49-F238E27FC236}">
                <a16:creationId xmlns:a16="http://schemas.microsoft.com/office/drawing/2014/main" id="{586130E1-A573-B437-4764-36009717F08B}"/>
              </a:ext>
            </a:extLst>
          </p:cNvPr>
          <p:cNvSpPr/>
          <p:nvPr/>
        </p:nvSpPr>
        <p:spPr>
          <a:xfrm>
            <a:off x="9156700" y="952500"/>
            <a:ext cx="2616200" cy="308098"/>
          </a:xfrm>
          <a:prstGeom prst="round2Same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D047BC6D-04E4-1B86-7CEA-691D1A285929}"/>
              </a:ext>
            </a:extLst>
          </p:cNvPr>
          <p:cNvSpPr/>
          <p:nvPr/>
        </p:nvSpPr>
        <p:spPr>
          <a:xfrm>
            <a:off x="127000" y="1751979"/>
            <a:ext cx="711200" cy="30809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11EB5FC2-C4D8-E620-70A3-19CF1DC4E7B3}"/>
              </a:ext>
            </a:extLst>
          </p:cNvPr>
          <p:cNvSpPr/>
          <p:nvPr/>
        </p:nvSpPr>
        <p:spPr>
          <a:xfrm>
            <a:off x="139700" y="2218382"/>
            <a:ext cx="711200" cy="30809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050E7C5B-B0D9-C359-FC20-8A2EF75B80D4}"/>
              </a:ext>
            </a:extLst>
          </p:cNvPr>
          <p:cNvSpPr/>
          <p:nvPr/>
        </p:nvSpPr>
        <p:spPr>
          <a:xfrm>
            <a:off x="139700" y="2693865"/>
            <a:ext cx="711200" cy="30809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032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5BCDF-C546-B4CC-957D-2C7B27197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white and black cover letter&#10;&#10;Description automatically generated">
            <a:extLst>
              <a:ext uri="{FF2B5EF4-FFF2-40B4-BE49-F238E27FC236}">
                <a16:creationId xmlns:a16="http://schemas.microsoft.com/office/drawing/2014/main" id="{66245E0F-096E-D38A-A082-6CF4A6FF9B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6745"/>
            <a:ext cx="10982406" cy="818955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B43C17-EE82-2B4A-8BDD-478191420F50}"/>
              </a:ext>
            </a:extLst>
          </p:cNvPr>
          <p:cNvSpPr txBox="1"/>
          <p:nvPr/>
        </p:nvSpPr>
        <p:spPr>
          <a:xfrm>
            <a:off x="1078173" y="815802"/>
            <a:ext cx="72333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972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D509BA-B47B-431D-86D0-652DE74E22EE}"/>
              </a:ext>
            </a:extLst>
          </p:cNvPr>
          <p:cNvSpPr txBox="1">
            <a:spLocks/>
          </p:cNvSpPr>
          <p:nvPr/>
        </p:nvSpPr>
        <p:spPr>
          <a:xfrm>
            <a:off x="3215640" y="2116185"/>
            <a:ext cx="545973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594E6A-3E72-9F4B-972C-7F224BAB5EB7}"/>
              </a:ext>
            </a:extLst>
          </p:cNvPr>
          <p:cNvSpPr txBox="1"/>
          <p:nvPr/>
        </p:nvSpPr>
        <p:spPr>
          <a:xfrm>
            <a:off x="315279" y="324464"/>
            <a:ext cx="1126045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BYU MBA CareerLaunch Website:  “One Stop Shopping”</a:t>
            </a:r>
          </a:p>
          <a:p>
            <a:r>
              <a:rPr lang="en-US" sz="3200" dirty="0">
                <a:solidFill>
                  <a:srgbClr val="9454C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https://mbacareerlaunch.byu.edu</a:t>
            </a:r>
            <a:endParaRPr lang="en-US" sz="3200" dirty="0"/>
          </a:p>
          <a:p>
            <a:endParaRPr lang="en-US" dirty="0"/>
          </a:p>
        </p:txBody>
      </p:sp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1CA9A4EA-BC68-80ED-0DD6-EECB4E8F3B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92127" y="1421297"/>
            <a:ext cx="14954574" cy="7727722"/>
          </a:xfrm>
          <a:prstGeom prst="rect">
            <a:avLst/>
          </a:prstGeom>
        </p:spPr>
      </p:pic>
      <p:sp>
        <p:nvSpPr>
          <p:cNvPr id="7" name="Donut 6">
            <a:extLst>
              <a:ext uri="{FF2B5EF4-FFF2-40B4-BE49-F238E27FC236}">
                <a16:creationId xmlns:a16="http://schemas.microsoft.com/office/drawing/2014/main" id="{150CAFDF-700E-08FA-D27B-607FBA12D066}"/>
              </a:ext>
            </a:extLst>
          </p:cNvPr>
          <p:cNvSpPr/>
          <p:nvPr/>
        </p:nvSpPr>
        <p:spPr>
          <a:xfrm>
            <a:off x="8323952" y="1903133"/>
            <a:ext cx="2498501" cy="753530"/>
          </a:xfrm>
          <a:prstGeom prst="donut">
            <a:avLst>
              <a:gd name="adj" fmla="val 1047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4473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78C19-EEF1-CEEC-02C6-310A7CB8D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938" y="681037"/>
            <a:ext cx="11127557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Applying Personal Brand to Your Interview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1FD715-0D56-1E82-C3E4-8A1DE927B0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288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C7F65136-B8E1-C0D5-80ED-73852800A7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2394" y="68263"/>
            <a:ext cx="11087212" cy="6264275"/>
          </a:xfrm>
          <a:noFill/>
        </p:spPr>
      </p:pic>
      <p:sp>
        <p:nvSpPr>
          <p:cNvPr id="2" name="Right Arrow 1">
            <a:extLst>
              <a:ext uri="{FF2B5EF4-FFF2-40B4-BE49-F238E27FC236}">
                <a16:creationId xmlns:a16="http://schemas.microsoft.com/office/drawing/2014/main" id="{19157267-DA31-104B-AC44-B254FD3B602B}"/>
              </a:ext>
            </a:extLst>
          </p:cNvPr>
          <p:cNvSpPr/>
          <p:nvPr/>
        </p:nvSpPr>
        <p:spPr>
          <a:xfrm rot="2133203">
            <a:off x="6785969" y="3718849"/>
            <a:ext cx="1435894" cy="540043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7997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>
            <a:extLst>
              <a:ext uri="{FF2B5EF4-FFF2-40B4-BE49-F238E27FC236}">
                <a16:creationId xmlns:a16="http://schemas.microsoft.com/office/drawing/2014/main" id="{AFC624AB-BCBA-A199-AA23-36EAD5CBBE60}"/>
              </a:ext>
            </a:extLst>
          </p:cNvPr>
          <p:cNvSpPr txBox="1">
            <a:spLocks/>
          </p:cNvSpPr>
          <p:nvPr/>
        </p:nvSpPr>
        <p:spPr>
          <a:xfrm>
            <a:off x="690571" y="2857500"/>
            <a:ext cx="10715628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RSTAR Stories – Ace the Interview</a:t>
            </a:r>
            <a:endParaRPr lang="en-US" sz="7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47B56E-A85B-C31C-A340-51E097209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8320" y="6422702"/>
            <a:ext cx="2714626" cy="40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711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A56B76DB-AEDF-AD59-D1B1-FF7B2116982B}"/>
              </a:ext>
            </a:extLst>
          </p:cNvPr>
          <p:cNvSpPr txBox="1">
            <a:spLocks/>
          </p:cNvSpPr>
          <p:nvPr/>
        </p:nvSpPr>
        <p:spPr>
          <a:xfrm>
            <a:off x="619125" y="609600"/>
            <a:ext cx="1095375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4800" dirty="0"/>
              <a:t>A Few Behavioral Interview Questions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E1AFFBC-5378-61E5-B70E-D7748E85F1E7}"/>
              </a:ext>
            </a:extLst>
          </p:cNvPr>
          <p:cNvSpPr txBox="1">
            <a:spLocks/>
          </p:cNvSpPr>
          <p:nvPr/>
        </p:nvSpPr>
        <p:spPr>
          <a:xfrm>
            <a:off x="252412" y="1981200"/>
            <a:ext cx="11839576" cy="41148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“Tell me about a time you were given an assignment with an impossible deadline.”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“Tell me about an example of your leadership or project management experience.”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“Describe a time in which you were able to use your analytical skills to solve a business problem.”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“Describe a time when you had to work with a difficult colleague.”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C3E814-7051-A54E-EBAE-D82DD4EDAB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8320" y="6422702"/>
            <a:ext cx="2714626" cy="40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1889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89C93-D29F-0CFF-6142-F53B6875D611}"/>
              </a:ext>
            </a:extLst>
          </p:cNvPr>
          <p:cNvSpPr txBox="1">
            <a:spLocks/>
          </p:cNvSpPr>
          <p:nvPr/>
        </p:nvSpPr>
        <p:spPr>
          <a:xfrm>
            <a:off x="838200" y="438777"/>
            <a:ext cx="10515600" cy="13255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RSTAR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5EA786-3515-27F4-1844-4790B28AB34C}"/>
              </a:ext>
            </a:extLst>
          </p:cNvPr>
          <p:cNvSpPr txBox="1">
            <a:spLocks/>
          </p:cNvSpPr>
          <p:nvPr/>
        </p:nvSpPr>
        <p:spPr>
          <a:xfrm>
            <a:off x="933450" y="1452561"/>
            <a:ext cx="9377364" cy="43815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400" b="1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esult (10%):		What did you accomplish? </a:t>
            </a:r>
          </a:p>
          <a:p>
            <a:r>
              <a:rPr lang="en-US" sz="5400" b="1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ituation(10%): 	What was the problem to solve?</a:t>
            </a:r>
          </a:p>
          <a:p>
            <a:r>
              <a:rPr lang="en-US" sz="5400" b="1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ask (20%): 		What did you need to do?</a:t>
            </a:r>
          </a:p>
          <a:p>
            <a:r>
              <a:rPr lang="en-US" sz="5400" b="1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ction (50%):		What did you do?</a:t>
            </a:r>
          </a:p>
          <a:p>
            <a:r>
              <a:rPr lang="en-US" sz="5400" b="1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esult (10%):		What did you accomplish?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334ABC-471A-5E81-5764-488E912CBC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8320" y="6422702"/>
            <a:ext cx="2714626" cy="40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6281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F78D4-D63E-1AF6-B0F0-2165552AFD32}"/>
              </a:ext>
            </a:extLst>
          </p:cNvPr>
          <p:cNvSpPr txBox="1">
            <a:spLocks/>
          </p:cNvSpPr>
          <p:nvPr/>
        </p:nvSpPr>
        <p:spPr>
          <a:xfrm>
            <a:off x="838200" y="153021"/>
            <a:ext cx="10515600" cy="13255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Principles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CC3AE6-A52E-0C13-889B-ED338D955B3A}"/>
              </a:ext>
            </a:extLst>
          </p:cNvPr>
          <p:cNvSpPr txBox="1">
            <a:spLocks/>
          </p:cNvSpPr>
          <p:nvPr/>
        </p:nvSpPr>
        <p:spPr>
          <a:xfrm>
            <a:off x="619125" y="1695450"/>
            <a:ext cx="8991600" cy="41148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Be Prepared</a:t>
            </a:r>
          </a:p>
          <a:p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Be Specific</a:t>
            </a:r>
          </a:p>
          <a:p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Be Quantitative</a:t>
            </a:r>
          </a:p>
          <a:p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Be Concise</a:t>
            </a:r>
          </a:p>
          <a:p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Be Honest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9385E4-508C-9AE7-6D49-97E06D7AFD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8320" y="6422702"/>
            <a:ext cx="2714626" cy="40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188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A119D-1D75-464E-8B53-FF50BC27CC6A}"/>
              </a:ext>
            </a:extLst>
          </p:cNvPr>
          <p:cNvSpPr txBox="1">
            <a:spLocks/>
          </p:cNvSpPr>
          <p:nvPr/>
        </p:nvSpPr>
        <p:spPr>
          <a:xfrm>
            <a:off x="838200" y="153021"/>
            <a:ext cx="10515600" cy="13255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TODAY….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25945C-DC06-371E-96EE-3AA983814EBC}"/>
              </a:ext>
            </a:extLst>
          </p:cNvPr>
          <p:cNvSpPr txBox="1">
            <a:spLocks/>
          </p:cNvSpPr>
          <p:nvPr/>
        </p:nvSpPr>
        <p:spPr>
          <a:xfrm>
            <a:off x="252414" y="1409701"/>
            <a:ext cx="11101386" cy="41148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“Tell me about a time when you used data to persuade key stakeholders.”</a:t>
            </a:r>
          </a:p>
          <a:p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Develop the RSTAR </a:t>
            </a:r>
          </a:p>
          <a:p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Practice giving it to your neighbor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CF7264-4F5B-68A4-400D-E9D5CE25DF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8320" y="6422702"/>
            <a:ext cx="2714626" cy="40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5164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B802A-BF80-BD4A-ABD8-4460C5C3F6AA}"/>
              </a:ext>
            </a:extLst>
          </p:cNvPr>
          <p:cNvSpPr txBox="1">
            <a:spLocks/>
          </p:cNvSpPr>
          <p:nvPr/>
        </p:nvSpPr>
        <p:spPr>
          <a:xfrm>
            <a:off x="838200" y="153021"/>
            <a:ext cx="10515600" cy="13255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EVENTUALLY….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911054-4314-3B0F-BD2C-63FEA50876EC}"/>
              </a:ext>
            </a:extLst>
          </p:cNvPr>
          <p:cNvSpPr txBox="1">
            <a:spLocks/>
          </p:cNvSpPr>
          <p:nvPr/>
        </p:nvSpPr>
        <p:spPr>
          <a:xfrm>
            <a:off x="76200" y="1433513"/>
            <a:ext cx="11772900" cy="41148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E5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Develop 2-3 </a:t>
            </a:r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written </a:t>
            </a: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RSTAR stories on each of these topics:</a:t>
            </a:r>
          </a:p>
          <a:p>
            <a:pPr lvl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Problem Solving</a:t>
            </a:r>
          </a:p>
          <a:p>
            <a:pPr lvl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Leadership</a:t>
            </a:r>
          </a:p>
          <a:p>
            <a:pPr lvl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Teamwork</a:t>
            </a:r>
          </a:p>
          <a:p>
            <a:pPr lvl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Technical Project/Challenge</a:t>
            </a:r>
          </a:p>
          <a:p>
            <a:pPr lvl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Difficult Situation</a:t>
            </a:r>
          </a:p>
          <a:p>
            <a:pPr lvl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Project Management</a:t>
            </a:r>
            <a:endParaRPr lang="en-US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Practice delivering them impactfully in 2-3 min MAX</a:t>
            </a:r>
          </a:p>
          <a:p>
            <a:endParaRPr lang="en-US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402E89-CB37-A41C-2D8A-91EB6BC16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8320" y="6422702"/>
            <a:ext cx="2714626" cy="40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8627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A8E6B-0BDC-F7A2-3463-385AB4EDC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0301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hlinkClick r:id="rId2"/>
              </a:rPr>
              <a:t>Kirsi</a:t>
            </a:r>
            <a:br>
              <a:rPr lang="en-US" dirty="0">
                <a:hlinkClick r:id="rId2"/>
              </a:rPr>
            </a:br>
            <a:br>
              <a:rPr lang="en-US" dirty="0">
                <a:hlinkClick r:id="rId2"/>
              </a:rPr>
            </a:br>
            <a:r>
              <a:rPr lang="en-US" dirty="0">
                <a:hlinkClick r:id="rId2"/>
              </a:rPr>
              <a:t>https://www.youtube.com/watch?v=U6GU2JPm0hI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BB01E-FE9B-4BD5-45C1-F54FA27B12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603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3A790-5E9F-6DE4-E4BA-AA97D673D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763" y="127264"/>
            <a:ext cx="10928797" cy="1325563"/>
          </a:xfrm>
        </p:spPr>
        <p:txBody>
          <a:bodyPr anchor="ctr">
            <a:normAutofit fontScale="90000"/>
          </a:bodyPr>
          <a:lstStyle/>
          <a:p>
            <a:r>
              <a:rPr lang="en-US" b="1" u="sng" dirty="0"/>
              <a:t>Exercise #3:</a:t>
            </a:r>
            <a:r>
              <a:rPr lang="en-US" dirty="0"/>
              <a:t>  Write “Triggers” for 9 RSTARs (9 minutes)</a:t>
            </a:r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E887126B-601F-E921-FAF7-66E00F0F90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479" y="1319379"/>
            <a:ext cx="4517551" cy="4857584"/>
          </a:xfrm>
          <a:noFill/>
        </p:spPr>
      </p:pic>
    </p:spTree>
    <p:extLst>
      <p:ext uri="{BB962C8B-B14F-4D97-AF65-F5344CB8AC3E}">
        <p14:creationId xmlns:p14="http://schemas.microsoft.com/office/powerpoint/2010/main" val="1255503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9FE4F-64DD-27DD-F16B-95311250C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Graphical user interface, text, application, website&#10;&#10;Description automatically generated">
            <a:extLst>
              <a:ext uri="{FF2B5EF4-FFF2-40B4-BE49-F238E27FC236}">
                <a16:creationId xmlns:a16="http://schemas.microsoft.com/office/drawing/2014/main" id="{5013EE0B-4C61-D679-0230-5A043147D8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572" y="301757"/>
            <a:ext cx="7390219" cy="6042633"/>
          </a:xfrm>
        </p:spPr>
      </p:pic>
      <p:sp>
        <p:nvSpPr>
          <p:cNvPr id="6" name="Donut 5">
            <a:extLst>
              <a:ext uri="{FF2B5EF4-FFF2-40B4-BE49-F238E27FC236}">
                <a16:creationId xmlns:a16="http://schemas.microsoft.com/office/drawing/2014/main" id="{FD81C50E-953D-A416-DDA8-1D465E2DA59A}"/>
              </a:ext>
            </a:extLst>
          </p:cNvPr>
          <p:cNvSpPr/>
          <p:nvPr/>
        </p:nvSpPr>
        <p:spPr>
          <a:xfrm>
            <a:off x="1982786" y="301757"/>
            <a:ext cx="2498501" cy="3316085"/>
          </a:xfrm>
          <a:prstGeom prst="donut">
            <a:avLst>
              <a:gd name="adj" fmla="val 8392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Left Arrow 6">
            <a:extLst>
              <a:ext uri="{FF2B5EF4-FFF2-40B4-BE49-F238E27FC236}">
                <a16:creationId xmlns:a16="http://schemas.microsoft.com/office/drawing/2014/main" id="{8A721EA1-FA5E-BA85-DCF1-4F845E081B1C}"/>
              </a:ext>
            </a:extLst>
          </p:cNvPr>
          <p:cNvSpPr/>
          <p:nvPr/>
        </p:nvSpPr>
        <p:spPr>
          <a:xfrm>
            <a:off x="3468755" y="1103243"/>
            <a:ext cx="1480931" cy="278296"/>
          </a:xfrm>
          <a:prstGeom prst="leftArrow">
            <a:avLst>
              <a:gd name="adj1" fmla="val 37695"/>
              <a:gd name="adj2" fmla="val 6845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0387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E7A1BCD-3FDE-FBDF-5302-A0CA93F2352B}"/>
              </a:ext>
            </a:extLst>
          </p:cNvPr>
          <p:cNvCxnSpPr>
            <a:cxnSpLocks/>
          </p:cNvCxnSpPr>
          <p:nvPr/>
        </p:nvCxnSpPr>
        <p:spPr>
          <a:xfrm>
            <a:off x="3835725" y="2270516"/>
            <a:ext cx="1828800" cy="0"/>
          </a:xfrm>
          <a:prstGeom prst="line">
            <a:avLst/>
          </a:prstGeom>
          <a:ln w="19050">
            <a:solidFill>
              <a:srgbClr val="002E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D14AAEB-3D6D-33E9-D426-70580DCABE81}"/>
              </a:ext>
            </a:extLst>
          </p:cNvPr>
          <p:cNvCxnSpPr>
            <a:cxnSpLocks/>
          </p:cNvCxnSpPr>
          <p:nvPr/>
        </p:nvCxnSpPr>
        <p:spPr>
          <a:xfrm>
            <a:off x="3835725" y="2617988"/>
            <a:ext cx="1828800" cy="889"/>
          </a:xfrm>
          <a:prstGeom prst="line">
            <a:avLst/>
          </a:prstGeom>
          <a:ln w="19050">
            <a:solidFill>
              <a:srgbClr val="002E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1220D24-AD08-B0BE-23B6-4FEF40C7EF47}"/>
              </a:ext>
            </a:extLst>
          </p:cNvPr>
          <p:cNvCxnSpPr>
            <a:cxnSpLocks/>
          </p:cNvCxnSpPr>
          <p:nvPr/>
        </p:nvCxnSpPr>
        <p:spPr>
          <a:xfrm>
            <a:off x="3835725" y="1919916"/>
            <a:ext cx="1828800" cy="0"/>
          </a:xfrm>
          <a:prstGeom prst="line">
            <a:avLst/>
          </a:prstGeom>
          <a:ln w="19050">
            <a:solidFill>
              <a:srgbClr val="002E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81A8688-D74B-A0F9-CC3B-8EC080FC4935}"/>
              </a:ext>
            </a:extLst>
          </p:cNvPr>
          <p:cNvSpPr txBox="1"/>
          <p:nvPr/>
        </p:nvSpPr>
        <p:spPr>
          <a:xfrm>
            <a:off x="1061210" y="2047641"/>
            <a:ext cx="475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1.</a:t>
            </a:r>
          </a:p>
        </p:txBody>
      </p:sp>
      <p:graphicFrame>
        <p:nvGraphicFramePr>
          <p:cNvPr id="26" name="Table 26">
            <a:extLst>
              <a:ext uri="{FF2B5EF4-FFF2-40B4-BE49-F238E27FC236}">
                <a16:creationId xmlns:a16="http://schemas.microsoft.com/office/drawing/2014/main" id="{C72F8D06-A4C5-6A35-127C-8155C82ABC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029904"/>
              </p:ext>
            </p:extLst>
          </p:nvPr>
        </p:nvGraphicFramePr>
        <p:xfrm>
          <a:off x="5767429" y="533879"/>
          <a:ext cx="5662572" cy="505666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943762">
                  <a:extLst>
                    <a:ext uri="{9D8B030D-6E8A-4147-A177-3AD203B41FA5}">
                      <a16:colId xmlns:a16="http://schemas.microsoft.com/office/drawing/2014/main" val="3437541697"/>
                    </a:ext>
                  </a:extLst>
                </a:gridCol>
                <a:gridCol w="943762">
                  <a:extLst>
                    <a:ext uri="{9D8B030D-6E8A-4147-A177-3AD203B41FA5}">
                      <a16:colId xmlns:a16="http://schemas.microsoft.com/office/drawing/2014/main" val="2615425887"/>
                    </a:ext>
                  </a:extLst>
                </a:gridCol>
                <a:gridCol w="943762">
                  <a:extLst>
                    <a:ext uri="{9D8B030D-6E8A-4147-A177-3AD203B41FA5}">
                      <a16:colId xmlns:a16="http://schemas.microsoft.com/office/drawing/2014/main" val="592946937"/>
                    </a:ext>
                  </a:extLst>
                </a:gridCol>
                <a:gridCol w="943762">
                  <a:extLst>
                    <a:ext uri="{9D8B030D-6E8A-4147-A177-3AD203B41FA5}">
                      <a16:colId xmlns:a16="http://schemas.microsoft.com/office/drawing/2014/main" val="1052400922"/>
                    </a:ext>
                  </a:extLst>
                </a:gridCol>
                <a:gridCol w="943762">
                  <a:extLst>
                    <a:ext uri="{9D8B030D-6E8A-4147-A177-3AD203B41FA5}">
                      <a16:colId xmlns:a16="http://schemas.microsoft.com/office/drawing/2014/main" val="4244580199"/>
                    </a:ext>
                  </a:extLst>
                </a:gridCol>
                <a:gridCol w="943762">
                  <a:extLst>
                    <a:ext uri="{9D8B030D-6E8A-4147-A177-3AD203B41FA5}">
                      <a16:colId xmlns:a16="http://schemas.microsoft.com/office/drawing/2014/main" val="3312478370"/>
                    </a:ext>
                  </a:extLst>
                </a:gridCol>
              </a:tblGrid>
              <a:tr h="967407">
                <a:tc>
                  <a:txBody>
                    <a:bodyPr/>
                    <a:lstStyle/>
                    <a:p>
                      <a:r>
                        <a:rPr lang="en-US" sz="900" b="0" dirty="0">
                          <a:solidFill>
                            <a:schemeClr val="bg1"/>
                          </a:solidFill>
                        </a:rPr>
                        <a:t>Give me an example of when you led a cross-functional team to achieve a significant result.</a:t>
                      </a:r>
                    </a:p>
                  </a:txBody>
                  <a:tcPr vert="vert27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solidFill>
                            <a:schemeClr val="bg1"/>
                          </a:solidFill>
                        </a:rPr>
                        <a:t>Tell me about an accomplishment you are most proud of.</a:t>
                      </a:r>
                    </a:p>
                  </a:txBody>
                  <a:tcPr vert="vert27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solidFill>
                            <a:schemeClr val="bg1"/>
                          </a:solidFill>
                        </a:rPr>
                        <a:t>What are your three greatest strengths?  Or, Why should we hire you?</a:t>
                      </a:r>
                    </a:p>
                  </a:txBody>
                  <a:tcPr vert="vert27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solidFill>
                            <a:schemeClr val="bg1"/>
                          </a:solidFill>
                        </a:rPr>
                        <a:t>Tell me about a time you made a mistake and how you handled it.</a:t>
                      </a:r>
                    </a:p>
                  </a:txBody>
                  <a:tcPr vert="vert27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solidFill>
                            <a:schemeClr val="bg1"/>
                          </a:solidFill>
                        </a:rPr>
                        <a:t>Tell me about a difficult work situation and how you overcame it.</a:t>
                      </a:r>
                    </a:p>
                  </a:txBody>
                  <a:tcPr vert="vert27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solidFill>
                            <a:schemeClr val="bg1"/>
                          </a:solidFill>
                        </a:rPr>
                        <a:t>Describe how you improved a process that saved the company money and time.</a:t>
                      </a:r>
                    </a:p>
                  </a:txBody>
                  <a:tcPr vert="vert27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7867289"/>
                  </a:ext>
                </a:extLst>
              </a:tr>
              <a:tr h="387033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3630345"/>
                  </a:ext>
                </a:extLst>
              </a:tr>
              <a:tr h="370222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2330306"/>
                  </a:ext>
                </a:extLst>
              </a:tr>
              <a:tr h="370222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3721393"/>
                  </a:ext>
                </a:extLst>
              </a:tr>
              <a:tr h="370222">
                <a:tc>
                  <a:txBody>
                    <a:bodyPr/>
                    <a:lstStyle/>
                    <a:p>
                      <a:endParaRPr lang="en-US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6609415"/>
                  </a:ext>
                </a:extLst>
              </a:tr>
              <a:tr h="370222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841345"/>
                  </a:ext>
                </a:extLst>
              </a:tr>
              <a:tr h="370222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4179088"/>
                  </a:ext>
                </a:extLst>
              </a:tr>
              <a:tr h="370222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7372926"/>
                  </a:ext>
                </a:extLst>
              </a:tr>
              <a:tr h="370222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5019572"/>
                  </a:ext>
                </a:extLst>
              </a:tr>
              <a:tr h="370222">
                <a:tc>
                  <a:txBody>
                    <a:bodyPr/>
                    <a:lstStyle/>
                    <a:p>
                      <a:endParaRPr lang="en-US" sz="1600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1461538"/>
                  </a:ext>
                </a:extLst>
              </a:tr>
              <a:tr h="370222">
                <a:tc>
                  <a:txBody>
                    <a:bodyPr/>
                    <a:lstStyle/>
                    <a:p>
                      <a:endParaRPr lang="en-US" sz="160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3219027"/>
                  </a:ext>
                </a:extLst>
              </a:tr>
              <a:tr h="370222">
                <a:tc>
                  <a:txBody>
                    <a:bodyPr/>
                    <a:lstStyle/>
                    <a:p>
                      <a:endParaRPr lang="en-US" sz="160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2961134"/>
                  </a:ext>
                </a:extLst>
              </a:tr>
            </a:tbl>
          </a:graphicData>
        </a:graphic>
      </p:graphicFrame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18786C4-A326-A23D-8D83-3E1628D14048}"/>
              </a:ext>
            </a:extLst>
          </p:cNvPr>
          <p:cNvCxnSpPr>
            <a:cxnSpLocks/>
          </p:cNvCxnSpPr>
          <p:nvPr/>
        </p:nvCxnSpPr>
        <p:spPr>
          <a:xfrm flipV="1">
            <a:off x="3006098" y="1919916"/>
            <a:ext cx="782767" cy="350601"/>
          </a:xfrm>
          <a:prstGeom prst="straightConnector1">
            <a:avLst/>
          </a:prstGeom>
          <a:ln w="19050">
            <a:solidFill>
              <a:srgbClr val="002E5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26CB12B-B714-65E2-1945-690D2ED025F6}"/>
              </a:ext>
            </a:extLst>
          </p:cNvPr>
          <p:cNvCxnSpPr>
            <a:cxnSpLocks/>
          </p:cNvCxnSpPr>
          <p:nvPr/>
        </p:nvCxnSpPr>
        <p:spPr>
          <a:xfrm flipV="1">
            <a:off x="3006098" y="2270516"/>
            <a:ext cx="782767" cy="1"/>
          </a:xfrm>
          <a:prstGeom prst="straightConnector1">
            <a:avLst/>
          </a:prstGeom>
          <a:ln w="19050">
            <a:solidFill>
              <a:srgbClr val="002E5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32CA4D3-8C1C-AE6D-5952-BF58271AA397}"/>
              </a:ext>
            </a:extLst>
          </p:cNvPr>
          <p:cNvCxnSpPr>
            <a:cxnSpLocks/>
          </p:cNvCxnSpPr>
          <p:nvPr/>
        </p:nvCxnSpPr>
        <p:spPr>
          <a:xfrm>
            <a:off x="3008472" y="2270516"/>
            <a:ext cx="786384" cy="347472"/>
          </a:xfrm>
          <a:prstGeom prst="straightConnector1">
            <a:avLst/>
          </a:prstGeom>
          <a:ln w="19050">
            <a:solidFill>
              <a:srgbClr val="002E5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A4A573F-360F-ECAD-64BD-5AB442196268}"/>
              </a:ext>
            </a:extLst>
          </p:cNvPr>
          <p:cNvCxnSpPr>
            <a:cxnSpLocks/>
          </p:cNvCxnSpPr>
          <p:nvPr/>
        </p:nvCxnSpPr>
        <p:spPr>
          <a:xfrm>
            <a:off x="1558068" y="2270516"/>
            <a:ext cx="1463040" cy="0"/>
          </a:xfrm>
          <a:prstGeom prst="line">
            <a:avLst/>
          </a:prstGeom>
          <a:ln w="19050">
            <a:solidFill>
              <a:srgbClr val="002E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B55407DE-749A-2E26-BF4A-95593EB0A12C}"/>
              </a:ext>
            </a:extLst>
          </p:cNvPr>
          <p:cNvSpPr txBox="1"/>
          <p:nvPr/>
        </p:nvSpPr>
        <p:spPr>
          <a:xfrm>
            <a:off x="3604889" y="639490"/>
            <a:ext cx="2121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RSTAR Stories</a:t>
            </a:r>
          </a:p>
          <a:p>
            <a:r>
              <a:rPr lang="en-US" dirty="0"/>
              <a:t>(1-2 word “triggers”)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344BDC-CB34-553B-8994-213EDEEA4F93}"/>
              </a:ext>
            </a:extLst>
          </p:cNvPr>
          <p:cNvSpPr txBox="1"/>
          <p:nvPr/>
        </p:nvSpPr>
        <p:spPr>
          <a:xfrm>
            <a:off x="1061210" y="635376"/>
            <a:ext cx="16269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Personal Brand</a:t>
            </a:r>
          </a:p>
          <a:p>
            <a:r>
              <a:rPr lang="en-US" dirty="0"/>
              <a:t>(where I can </a:t>
            </a:r>
          </a:p>
          <a:p>
            <a:r>
              <a:rPr lang="en-US" dirty="0"/>
              <a:t>add value)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949E18F-9427-8A67-A661-ADF086BE907C}"/>
              </a:ext>
            </a:extLst>
          </p:cNvPr>
          <p:cNvSpPr txBox="1"/>
          <p:nvPr/>
        </p:nvSpPr>
        <p:spPr>
          <a:xfrm>
            <a:off x="92469" y="5545772"/>
            <a:ext cx="11854366" cy="12926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u="sng" dirty="0"/>
              <a:t>Questions for Company (ex.: Amazon)</a:t>
            </a:r>
            <a:r>
              <a:rPr lang="en-US" dirty="0"/>
              <a:t>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Press release—2023, listed as Top 100 “Just” Companies, based on community contributions, labor and human rights, etc.  What has stood out to you about Amazon’s contributions?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Amazon Leadership Principles:  Earn Trust, deliver results, but particularly “learn and be curious” (my career).  Once an employee how do you encourage Learn and be Curious?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What are the trends that will impact the company over the next 3-5 years?  How is Amazon competing with Alibaba and Rakuten in the Asian markets?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What has been the biggest challenge you have enjoyed with your work at Amazon?</a:t>
            </a:r>
          </a:p>
          <a:p>
            <a:r>
              <a:rPr lang="en-US" sz="1200" dirty="0"/>
              <a:t>  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712DC0D-4DDC-EEA2-4EE4-6401B3DDB0DB}"/>
              </a:ext>
            </a:extLst>
          </p:cNvPr>
          <p:cNvCxnSpPr>
            <a:cxnSpLocks/>
          </p:cNvCxnSpPr>
          <p:nvPr/>
        </p:nvCxnSpPr>
        <p:spPr>
          <a:xfrm>
            <a:off x="3826801" y="3590448"/>
            <a:ext cx="1828800" cy="0"/>
          </a:xfrm>
          <a:prstGeom prst="line">
            <a:avLst/>
          </a:prstGeom>
          <a:ln w="19050">
            <a:solidFill>
              <a:srgbClr val="002E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015DF17-9C2B-52E6-23ED-758A66FC74EE}"/>
              </a:ext>
            </a:extLst>
          </p:cNvPr>
          <p:cNvCxnSpPr>
            <a:cxnSpLocks/>
          </p:cNvCxnSpPr>
          <p:nvPr/>
        </p:nvCxnSpPr>
        <p:spPr>
          <a:xfrm>
            <a:off x="3826801" y="3937920"/>
            <a:ext cx="1828800" cy="889"/>
          </a:xfrm>
          <a:prstGeom prst="line">
            <a:avLst/>
          </a:prstGeom>
          <a:ln w="19050">
            <a:solidFill>
              <a:srgbClr val="002E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1716D9E-B80D-507B-DEE1-7E444C401FB5}"/>
              </a:ext>
            </a:extLst>
          </p:cNvPr>
          <p:cNvCxnSpPr>
            <a:cxnSpLocks/>
          </p:cNvCxnSpPr>
          <p:nvPr/>
        </p:nvCxnSpPr>
        <p:spPr>
          <a:xfrm>
            <a:off x="3826801" y="3239848"/>
            <a:ext cx="1828800" cy="0"/>
          </a:xfrm>
          <a:prstGeom prst="line">
            <a:avLst/>
          </a:prstGeom>
          <a:ln w="19050">
            <a:solidFill>
              <a:srgbClr val="002E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7C398E97-5F7C-978F-D397-C62289A80025}"/>
              </a:ext>
            </a:extLst>
          </p:cNvPr>
          <p:cNvSpPr txBox="1"/>
          <p:nvPr/>
        </p:nvSpPr>
        <p:spPr>
          <a:xfrm>
            <a:off x="1052286" y="3367573"/>
            <a:ext cx="475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2.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0DC57A8-7CD5-D7D3-175B-3DC4BBA7D9AD}"/>
              </a:ext>
            </a:extLst>
          </p:cNvPr>
          <p:cNvCxnSpPr>
            <a:cxnSpLocks/>
          </p:cNvCxnSpPr>
          <p:nvPr/>
        </p:nvCxnSpPr>
        <p:spPr>
          <a:xfrm flipV="1">
            <a:off x="2997174" y="3239848"/>
            <a:ext cx="782767" cy="350601"/>
          </a:xfrm>
          <a:prstGeom prst="straightConnector1">
            <a:avLst/>
          </a:prstGeom>
          <a:ln w="19050">
            <a:solidFill>
              <a:srgbClr val="002E5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4E1E4D3A-6880-7DAF-99E6-4A98ECE9BD62}"/>
              </a:ext>
            </a:extLst>
          </p:cNvPr>
          <p:cNvCxnSpPr>
            <a:cxnSpLocks/>
          </p:cNvCxnSpPr>
          <p:nvPr/>
        </p:nvCxnSpPr>
        <p:spPr>
          <a:xfrm flipV="1">
            <a:off x="2997174" y="3590448"/>
            <a:ext cx="782767" cy="1"/>
          </a:xfrm>
          <a:prstGeom prst="straightConnector1">
            <a:avLst/>
          </a:prstGeom>
          <a:ln w="19050">
            <a:solidFill>
              <a:srgbClr val="002E5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22D5C07C-9AE0-1681-A2F5-952739709402}"/>
              </a:ext>
            </a:extLst>
          </p:cNvPr>
          <p:cNvCxnSpPr>
            <a:cxnSpLocks/>
          </p:cNvCxnSpPr>
          <p:nvPr/>
        </p:nvCxnSpPr>
        <p:spPr>
          <a:xfrm>
            <a:off x="2999548" y="3590448"/>
            <a:ext cx="786384" cy="347472"/>
          </a:xfrm>
          <a:prstGeom prst="straightConnector1">
            <a:avLst/>
          </a:prstGeom>
          <a:ln w="19050">
            <a:solidFill>
              <a:srgbClr val="002E5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BAED2F1-7F7D-67F5-3651-A468B8B138D2}"/>
              </a:ext>
            </a:extLst>
          </p:cNvPr>
          <p:cNvCxnSpPr>
            <a:cxnSpLocks/>
          </p:cNvCxnSpPr>
          <p:nvPr/>
        </p:nvCxnSpPr>
        <p:spPr>
          <a:xfrm>
            <a:off x="1549144" y="3590448"/>
            <a:ext cx="1463040" cy="0"/>
          </a:xfrm>
          <a:prstGeom prst="line">
            <a:avLst/>
          </a:prstGeom>
          <a:ln w="19050">
            <a:solidFill>
              <a:srgbClr val="002E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4019813-237B-68C6-4F32-A34EC7CB6C3E}"/>
              </a:ext>
            </a:extLst>
          </p:cNvPr>
          <p:cNvCxnSpPr>
            <a:cxnSpLocks/>
          </p:cNvCxnSpPr>
          <p:nvPr/>
        </p:nvCxnSpPr>
        <p:spPr>
          <a:xfrm>
            <a:off x="3835725" y="5054239"/>
            <a:ext cx="1828800" cy="0"/>
          </a:xfrm>
          <a:prstGeom prst="line">
            <a:avLst/>
          </a:prstGeom>
          <a:ln w="19050">
            <a:solidFill>
              <a:srgbClr val="002E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C03AA4D-32EF-763E-9100-49C6CF7AAB2E}"/>
              </a:ext>
            </a:extLst>
          </p:cNvPr>
          <p:cNvCxnSpPr>
            <a:cxnSpLocks/>
          </p:cNvCxnSpPr>
          <p:nvPr/>
        </p:nvCxnSpPr>
        <p:spPr>
          <a:xfrm>
            <a:off x="3835725" y="5401711"/>
            <a:ext cx="1828800" cy="889"/>
          </a:xfrm>
          <a:prstGeom prst="line">
            <a:avLst/>
          </a:prstGeom>
          <a:ln w="19050">
            <a:solidFill>
              <a:srgbClr val="002E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B14DF92-2FB9-3DD9-6FDE-63A5B6E021D3}"/>
              </a:ext>
            </a:extLst>
          </p:cNvPr>
          <p:cNvCxnSpPr>
            <a:cxnSpLocks/>
          </p:cNvCxnSpPr>
          <p:nvPr/>
        </p:nvCxnSpPr>
        <p:spPr>
          <a:xfrm>
            <a:off x="3835725" y="4703639"/>
            <a:ext cx="1828800" cy="0"/>
          </a:xfrm>
          <a:prstGeom prst="line">
            <a:avLst/>
          </a:prstGeom>
          <a:ln w="19050">
            <a:solidFill>
              <a:srgbClr val="002E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634F16F3-15E1-A800-472F-14E2C0BA6DB9}"/>
              </a:ext>
            </a:extLst>
          </p:cNvPr>
          <p:cNvSpPr txBox="1"/>
          <p:nvPr/>
        </p:nvSpPr>
        <p:spPr>
          <a:xfrm>
            <a:off x="1061210" y="4831364"/>
            <a:ext cx="475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3.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563449E7-CB23-FDC5-2A2A-C6C5003A8707}"/>
              </a:ext>
            </a:extLst>
          </p:cNvPr>
          <p:cNvCxnSpPr>
            <a:cxnSpLocks/>
          </p:cNvCxnSpPr>
          <p:nvPr/>
        </p:nvCxnSpPr>
        <p:spPr>
          <a:xfrm flipV="1">
            <a:off x="3006098" y="4703639"/>
            <a:ext cx="782767" cy="350601"/>
          </a:xfrm>
          <a:prstGeom prst="straightConnector1">
            <a:avLst/>
          </a:prstGeom>
          <a:ln w="19050">
            <a:solidFill>
              <a:srgbClr val="002E5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36141DE-6276-BDB9-3699-A895A9F3C716}"/>
              </a:ext>
            </a:extLst>
          </p:cNvPr>
          <p:cNvCxnSpPr>
            <a:cxnSpLocks/>
          </p:cNvCxnSpPr>
          <p:nvPr/>
        </p:nvCxnSpPr>
        <p:spPr>
          <a:xfrm flipV="1">
            <a:off x="3006098" y="5054239"/>
            <a:ext cx="782767" cy="1"/>
          </a:xfrm>
          <a:prstGeom prst="straightConnector1">
            <a:avLst/>
          </a:prstGeom>
          <a:ln w="19050">
            <a:solidFill>
              <a:srgbClr val="002E5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CF44B6F9-61EA-E6EA-56D6-905E9CEE8FAB}"/>
              </a:ext>
            </a:extLst>
          </p:cNvPr>
          <p:cNvCxnSpPr>
            <a:cxnSpLocks/>
          </p:cNvCxnSpPr>
          <p:nvPr/>
        </p:nvCxnSpPr>
        <p:spPr>
          <a:xfrm>
            <a:off x="3008472" y="5054239"/>
            <a:ext cx="786384" cy="347472"/>
          </a:xfrm>
          <a:prstGeom prst="straightConnector1">
            <a:avLst/>
          </a:prstGeom>
          <a:ln w="19050">
            <a:solidFill>
              <a:srgbClr val="002E5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0AC7B24D-606D-EC0B-B421-660AD2CAB5CD}"/>
              </a:ext>
            </a:extLst>
          </p:cNvPr>
          <p:cNvCxnSpPr>
            <a:cxnSpLocks/>
          </p:cNvCxnSpPr>
          <p:nvPr/>
        </p:nvCxnSpPr>
        <p:spPr>
          <a:xfrm>
            <a:off x="1558068" y="5054239"/>
            <a:ext cx="1463040" cy="0"/>
          </a:xfrm>
          <a:prstGeom prst="line">
            <a:avLst/>
          </a:prstGeom>
          <a:ln w="19050">
            <a:solidFill>
              <a:srgbClr val="002E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856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C7F65136-B8E1-C0D5-80ED-73852800A7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2394" y="68263"/>
            <a:ext cx="11087212" cy="6264275"/>
          </a:xfrm>
          <a:noFill/>
        </p:spPr>
      </p:pic>
    </p:spTree>
    <p:extLst>
      <p:ext uri="{BB962C8B-B14F-4D97-AF65-F5344CB8AC3E}">
        <p14:creationId xmlns:p14="http://schemas.microsoft.com/office/powerpoint/2010/main" val="26643294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96B53-EE67-8633-5EF0-AC723F715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Text, letter&#10;&#10;Description automatically generated">
            <a:extLst>
              <a:ext uri="{FF2B5EF4-FFF2-40B4-BE49-F238E27FC236}">
                <a16:creationId xmlns:a16="http://schemas.microsoft.com/office/drawing/2014/main" id="{ADE05B71-AE8D-FDCE-77B1-0B97C9B317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9"/>
          <a:stretch/>
        </p:blipFill>
        <p:spPr>
          <a:xfrm>
            <a:off x="2946399" y="153021"/>
            <a:ext cx="5846971" cy="6242648"/>
          </a:xfrm>
        </p:spPr>
      </p:pic>
    </p:spTree>
    <p:extLst>
      <p:ext uri="{BB962C8B-B14F-4D97-AF65-F5344CB8AC3E}">
        <p14:creationId xmlns:p14="http://schemas.microsoft.com/office/powerpoint/2010/main" val="2622056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0C3AF-8426-A37B-29BD-8B6CDC8F0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697C6-097E-F1EC-AB11-1D7261EAE2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089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F6108-E6FD-B124-7814-15CA19C0A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84865"/>
            <a:ext cx="10515600" cy="2381457"/>
          </a:xfrm>
        </p:spPr>
        <p:txBody>
          <a:bodyPr>
            <a:normAutofit/>
          </a:bodyPr>
          <a:lstStyle/>
          <a:p>
            <a:r>
              <a:rPr lang="en-US"/>
              <a:t>How </a:t>
            </a:r>
            <a:r>
              <a:rPr lang="en-US" dirty="0"/>
              <a:t>Do I Add Value:  </a:t>
            </a:r>
            <a:br>
              <a:rPr lang="en-US" dirty="0"/>
            </a:br>
            <a:r>
              <a:rPr lang="en-US" dirty="0"/>
              <a:t>My Personal Brand</a:t>
            </a:r>
          </a:p>
        </p:txBody>
      </p:sp>
    </p:spTree>
    <p:extLst>
      <p:ext uri="{BB962C8B-B14F-4D97-AF65-F5344CB8AC3E}">
        <p14:creationId xmlns:p14="http://schemas.microsoft.com/office/powerpoint/2010/main" val="274480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A person speaking into a microphone&#10;&#10;Description automatically generated with medium confidence">
            <a:extLst>
              <a:ext uri="{FF2B5EF4-FFF2-40B4-BE49-F238E27FC236}">
                <a16:creationId xmlns:a16="http://schemas.microsoft.com/office/drawing/2014/main" id="{CEA1055A-A32E-93C1-8FCE-28783C21B6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472919" y="68263"/>
            <a:ext cx="9246162" cy="6264275"/>
          </a:xfr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496E43D-CB6B-EEB7-27EF-2FE83E6B2C41}"/>
              </a:ext>
            </a:extLst>
          </p:cNvPr>
          <p:cNvSpPr txBox="1"/>
          <p:nvPr/>
        </p:nvSpPr>
        <p:spPr>
          <a:xfrm>
            <a:off x="5118651" y="147775"/>
            <a:ext cx="560043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”Your brand is what other people say about you when you are not in the room.”</a:t>
            </a:r>
          </a:p>
          <a:p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--Jeff Bezos, 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Founder, executive chairman, and former president and CEO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360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73179BA-40FD-1DB2-1335-EFC8C4871440}"/>
              </a:ext>
            </a:extLst>
          </p:cNvPr>
          <p:cNvSpPr txBox="1"/>
          <p:nvPr/>
        </p:nvSpPr>
        <p:spPr>
          <a:xfrm>
            <a:off x="1189348" y="1458500"/>
            <a:ext cx="981330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Personal Brand: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chemeClr val="bg1"/>
                </a:solidFill>
              </a:rPr>
              <a:t>What do I want in the “head” of the person interviewing me?</a:t>
            </a:r>
          </a:p>
        </p:txBody>
      </p:sp>
    </p:spTree>
    <p:extLst>
      <p:ext uri="{BB962C8B-B14F-4D97-AF65-F5344CB8AC3E}">
        <p14:creationId xmlns:p14="http://schemas.microsoft.com/office/powerpoint/2010/main" val="2358946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C7F65136-B8E1-C0D5-80ED-73852800A7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2394" y="68263"/>
            <a:ext cx="11087212" cy="6264275"/>
          </a:xfrm>
          <a:noFill/>
        </p:spPr>
      </p:pic>
    </p:spTree>
    <p:extLst>
      <p:ext uri="{BB962C8B-B14F-4D97-AF65-F5344CB8AC3E}">
        <p14:creationId xmlns:p14="http://schemas.microsoft.com/office/powerpoint/2010/main" val="3384120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C8CC7-241C-2C4B-A9B9-E5755B422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909" y="127048"/>
            <a:ext cx="10241280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Questions to Identify Your Personal Brand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BB3CBF-0B2F-4D4D-9CFB-2AB475567188}"/>
              </a:ext>
            </a:extLst>
          </p:cNvPr>
          <p:cNvSpPr txBox="1"/>
          <p:nvPr/>
        </p:nvSpPr>
        <p:spPr>
          <a:xfrm>
            <a:off x="2783244" y="5798185"/>
            <a:ext cx="8130495" cy="53553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sz="2880" dirty="0"/>
              <a:t>What would your best friend say is your best quality?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19A264-D4B3-ED4C-ACC6-9D372B4233AD}"/>
              </a:ext>
            </a:extLst>
          </p:cNvPr>
          <p:cNvSpPr txBox="1"/>
          <p:nvPr/>
        </p:nvSpPr>
        <p:spPr>
          <a:xfrm>
            <a:off x="4356257" y="2541649"/>
            <a:ext cx="6943504" cy="53553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sz="2880" dirty="0"/>
              <a:t>Tell me about your biggest accomplishment?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8B78B7-28B6-3242-84D3-5CE311A08598}"/>
              </a:ext>
            </a:extLst>
          </p:cNvPr>
          <p:cNvSpPr txBox="1"/>
          <p:nvPr/>
        </p:nvSpPr>
        <p:spPr>
          <a:xfrm>
            <a:off x="2666813" y="1280954"/>
            <a:ext cx="8579272" cy="978729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sz="2880" dirty="0"/>
              <a:t>Tell me about a time when you were so excited </a:t>
            </a:r>
          </a:p>
          <a:p>
            <a:r>
              <a:rPr lang="en-US" sz="2880" dirty="0"/>
              <a:t>about your project/work that you did not want to stop?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25C9CD-B61C-B343-96CD-0F794B7B8CEC}"/>
              </a:ext>
            </a:extLst>
          </p:cNvPr>
          <p:cNvSpPr txBox="1"/>
          <p:nvPr/>
        </p:nvSpPr>
        <p:spPr>
          <a:xfrm>
            <a:off x="5887450" y="3328300"/>
            <a:ext cx="5411418" cy="53553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sz="2880" dirty="0"/>
              <a:t>What are your 3 biggest strengths?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EC2A1A-402A-AD4B-A8B1-01C9920531A1}"/>
              </a:ext>
            </a:extLst>
          </p:cNvPr>
          <p:cNvSpPr txBox="1"/>
          <p:nvPr/>
        </p:nvSpPr>
        <p:spPr>
          <a:xfrm>
            <a:off x="4438000" y="4126427"/>
            <a:ext cx="7206547" cy="1421928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80" dirty="0"/>
              <a:t>What accomplishment are you most proud of?  When did you make a difference in the company?</a:t>
            </a: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9" name="3D Model 8" descr="Darts With Target">
                <a:extLst>
                  <a:ext uri="{FF2B5EF4-FFF2-40B4-BE49-F238E27FC236}">
                    <a16:creationId xmlns:a16="http://schemas.microsoft.com/office/drawing/2014/main" id="{32F4FD61-F157-D54E-85C3-D537D5B06D7D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09600" y="2719153"/>
              <a:ext cx="2655446" cy="3448704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2655446" cy="3448704"/>
                    </a:xfrm>
                    <a:prstGeom prst="rect">
                      <a:avLst/>
                    </a:prstGeom>
                  </am3d:spPr>
                  <am3d:camera>
                    <am3d:pos x="0" y="0" z="67652152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228188" d="1000000"/>
                    <am3d:preTrans dx="0" dy="0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10322986" ay="-2442710" az="-10487681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484055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9" name="3D Model 8" descr="Darts With Target">
                <a:extLst>
                  <a:ext uri="{FF2B5EF4-FFF2-40B4-BE49-F238E27FC236}">
                    <a16:creationId xmlns:a16="http://schemas.microsoft.com/office/drawing/2014/main" id="{32F4FD61-F157-D54E-85C3-D537D5B06D7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9600" y="2719153"/>
                <a:ext cx="2655446" cy="3448704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Left Arrow 12">
            <a:extLst>
              <a:ext uri="{FF2B5EF4-FFF2-40B4-BE49-F238E27FC236}">
                <a16:creationId xmlns:a16="http://schemas.microsoft.com/office/drawing/2014/main" id="{F8367304-B1EA-BC41-A316-24690A952B81}"/>
              </a:ext>
            </a:extLst>
          </p:cNvPr>
          <p:cNvSpPr/>
          <p:nvPr/>
        </p:nvSpPr>
        <p:spPr>
          <a:xfrm rot="19928846">
            <a:off x="3132785" y="3326589"/>
            <a:ext cx="1219678" cy="26375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4" name="Left Arrow 13">
            <a:extLst>
              <a:ext uri="{FF2B5EF4-FFF2-40B4-BE49-F238E27FC236}">
                <a16:creationId xmlns:a16="http://schemas.microsoft.com/office/drawing/2014/main" id="{DA281AA3-2F9C-844E-9A1F-F466BDFA9E7B}"/>
              </a:ext>
            </a:extLst>
          </p:cNvPr>
          <p:cNvSpPr/>
          <p:nvPr/>
        </p:nvSpPr>
        <p:spPr>
          <a:xfrm rot="20685689">
            <a:off x="3172084" y="3719743"/>
            <a:ext cx="2752030" cy="361146"/>
          </a:xfrm>
          <a:prstGeom prst="leftArrow">
            <a:avLst>
              <a:gd name="adj1" fmla="val 47012"/>
              <a:gd name="adj2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5" name="Left Arrow 14">
            <a:extLst>
              <a:ext uri="{FF2B5EF4-FFF2-40B4-BE49-F238E27FC236}">
                <a16:creationId xmlns:a16="http://schemas.microsoft.com/office/drawing/2014/main" id="{47EF5985-93BF-424A-9BBD-6446CF1A20AD}"/>
              </a:ext>
            </a:extLst>
          </p:cNvPr>
          <p:cNvSpPr/>
          <p:nvPr/>
        </p:nvSpPr>
        <p:spPr>
          <a:xfrm rot="1655054">
            <a:off x="3021935" y="5276096"/>
            <a:ext cx="1191226" cy="31484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6" name="Left Arrow 15">
            <a:extLst>
              <a:ext uri="{FF2B5EF4-FFF2-40B4-BE49-F238E27FC236}">
                <a16:creationId xmlns:a16="http://schemas.microsoft.com/office/drawing/2014/main" id="{2A6511B8-5408-7F45-88A4-8E2DAD168983}"/>
              </a:ext>
            </a:extLst>
          </p:cNvPr>
          <p:cNvSpPr/>
          <p:nvPr/>
        </p:nvSpPr>
        <p:spPr>
          <a:xfrm rot="18801377">
            <a:off x="2717937" y="2577548"/>
            <a:ext cx="1191226" cy="333923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7" name="Left Arrow 16">
            <a:extLst>
              <a:ext uri="{FF2B5EF4-FFF2-40B4-BE49-F238E27FC236}">
                <a16:creationId xmlns:a16="http://schemas.microsoft.com/office/drawing/2014/main" id="{FEC42ECB-F38A-3946-B11C-BBCEAC7A9F18}"/>
              </a:ext>
            </a:extLst>
          </p:cNvPr>
          <p:cNvSpPr/>
          <p:nvPr/>
        </p:nvSpPr>
        <p:spPr>
          <a:xfrm rot="647858">
            <a:off x="3197894" y="4626482"/>
            <a:ext cx="1225048" cy="276533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</p:spTree>
    <p:extLst>
      <p:ext uri="{BB962C8B-B14F-4D97-AF65-F5344CB8AC3E}">
        <p14:creationId xmlns:p14="http://schemas.microsoft.com/office/powerpoint/2010/main" val="243364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45602-1D3C-0765-1C34-E17A751D3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Exercise #1:</a:t>
            </a:r>
          </a:p>
        </p:txBody>
      </p:sp>
      <p:pic>
        <p:nvPicPr>
          <p:cNvPr id="5" name="Content Placeholder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AD27CAC9-8798-DF66-B000-56CEB0AF52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668" y="344478"/>
            <a:ext cx="5309915" cy="2777226"/>
          </a:xfrm>
        </p:spPr>
      </p:pic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8B9B2D9F-699E-0B18-343F-8AC1B6B40F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739545"/>
              </p:ext>
            </p:extLst>
          </p:nvPr>
        </p:nvGraphicFramePr>
        <p:xfrm>
          <a:off x="358220" y="3293183"/>
          <a:ext cx="11085921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1355">
                  <a:extLst>
                    <a:ext uri="{9D8B030D-6E8A-4147-A177-3AD203B41FA5}">
                      <a16:colId xmlns:a16="http://schemas.microsoft.com/office/drawing/2014/main" val="1705492763"/>
                    </a:ext>
                  </a:extLst>
                </a:gridCol>
                <a:gridCol w="3959259">
                  <a:extLst>
                    <a:ext uri="{9D8B030D-6E8A-4147-A177-3AD203B41FA5}">
                      <a16:colId xmlns:a16="http://schemas.microsoft.com/office/drawing/2014/main" val="4087030872"/>
                    </a:ext>
                  </a:extLst>
                </a:gridCol>
                <a:gridCol w="3695307">
                  <a:extLst>
                    <a:ext uri="{9D8B030D-6E8A-4147-A177-3AD203B41FA5}">
                      <a16:colId xmlns:a16="http://schemas.microsoft.com/office/drawing/2014/main" val="25177897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Personal Brand #1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Personal Brand #2: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Personal Brand #3: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1092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4635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57496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YU Marriott">
      <a:dk1>
        <a:srgbClr val="002E5D"/>
      </a:dk1>
      <a:lt1>
        <a:sysClr val="window" lastClr="FFFFFF"/>
      </a:lt1>
      <a:dk2>
        <a:srgbClr val="63666A"/>
      </a:dk2>
      <a:lt2>
        <a:srgbClr val="E7E6E6"/>
      </a:lt2>
      <a:accent1>
        <a:srgbClr val="0077C8"/>
      </a:accent1>
      <a:accent2>
        <a:srgbClr val="5E8AB4"/>
      </a:accent2>
      <a:accent3>
        <a:srgbClr val="279989"/>
      </a:accent3>
      <a:accent4>
        <a:srgbClr val="D22630"/>
      </a:accent4>
      <a:accent5>
        <a:srgbClr val="FFB81C"/>
      </a:accent5>
      <a:accent6>
        <a:srgbClr val="685BC7"/>
      </a:accent6>
      <a:hlink>
        <a:srgbClr val="2E95FF"/>
      </a:hlink>
      <a:folHlink>
        <a:srgbClr val="4437A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YU MBA Template" id="{AF68EE5E-4451-9248-AB07-45E410CB4B95}" vid="{049ACD7D-0F43-3C49-B9A3-B7488AE841C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15796</TotalTime>
  <Words>894</Words>
  <Application>Microsoft Macintosh PowerPoint</Application>
  <PresentationFormat>Widescreen</PresentationFormat>
  <Paragraphs>141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Arial</vt:lpstr>
      <vt:lpstr>Calibri</vt:lpstr>
      <vt:lpstr>Office Theme</vt:lpstr>
      <vt:lpstr>   Perry Christensen </vt:lpstr>
      <vt:lpstr>PowerPoint Presentation</vt:lpstr>
      <vt:lpstr>PowerPoint Presentation</vt:lpstr>
      <vt:lpstr>How Do I Add Value:   My Personal Brand</vt:lpstr>
      <vt:lpstr>PowerPoint Presentation</vt:lpstr>
      <vt:lpstr>PowerPoint Presentation</vt:lpstr>
      <vt:lpstr>PowerPoint Presentation</vt:lpstr>
      <vt:lpstr>Questions to Identify Your Personal Brand</vt:lpstr>
      <vt:lpstr>Exercise #1:</vt:lpstr>
      <vt:lpstr>“The Job Closer” Steve Dalton</vt:lpstr>
      <vt:lpstr>Tell Me About Yourself:  Impact</vt:lpstr>
      <vt:lpstr>“FIT” Framework  (Steve Dalton, Author of “The 2-Hour Job Search” and “The Job Closer”</vt:lpstr>
      <vt:lpstr>Memorable, Favorite Impact/Insights/Transitions</vt:lpstr>
      <vt:lpstr>Exercise #2:</vt:lpstr>
      <vt:lpstr>Kate/Ben  https://www.youtube.com/watch?v=QYRmcJUeGBo </vt:lpstr>
      <vt:lpstr>Applying Personal Brand to the Resume</vt:lpstr>
      <vt:lpstr>PowerPoint Presentation</vt:lpstr>
      <vt:lpstr>PowerPoint Presentation</vt:lpstr>
      <vt:lpstr>PowerPoint Presentation</vt:lpstr>
      <vt:lpstr>Applying Personal Brand to Your Interview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Kirsi  https://www.youtube.com/watch?v=U6GU2JPm0hI </vt:lpstr>
      <vt:lpstr>Exercise #3:  Write “Triggers” for 9 RSTARs (9 minutes)</vt:lpstr>
      <vt:lpstr>PowerPoint Presentation</vt:lpstr>
      <vt:lpstr>PowerPoint Presentation</vt:lpstr>
      <vt:lpstr>PowerPoint Presentation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Perry Christensen</dc:creator>
  <cp:lastModifiedBy>Perry Christensen</cp:lastModifiedBy>
  <cp:revision>61</cp:revision>
  <cp:lastPrinted>2023-04-13T20:58:17Z</cp:lastPrinted>
  <dcterms:created xsi:type="dcterms:W3CDTF">2022-08-15T17:26:11Z</dcterms:created>
  <dcterms:modified xsi:type="dcterms:W3CDTF">2024-04-30T20:52:08Z</dcterms:modified>
</cp:coreProperties>
</file>