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88" r:id="rId2"/>
    <p:sldId id="289" r:id="rId3"/>
    <p:sldId id="272" r:id="rId4"/>
    <p:sldId id="281" r:id="rId5"/>
    <p:sldId id="290" r:id="rId6"/>
    <p:sldId id="291" r:id="rId7"/>
    <p:sldId id="280" r:id="rId8"/>
    <p:sldId id="266" r:id="rId9"/>
    <p:sldId id="258" r:id="rId10"/>
    <p:sldId id="285" r:id="rId11"/>
    <p:sldId id="284" r:id="rId12"/>
    <p:sldId id="271" r:id="rId13"/>
    <p:sldId id="278" r:id="rId14"/>
    <p:sldId id="273" r:id="rId15"/>
    <p:sldId id="274" r:id="rId16"/>
    <p:sldId id="276" r:id="rId17"/>
    <p:sldId id="275" r:id="rId18"/>
    <p:sldId id="262" r:id="rId19"/>
    <p:sldId id="26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90" autoAdjust="0"/>
    <p:restoredTop sz="84762" autoAdjust="0"/>
  </p:normalViewPr>
  <p:slideViewPr>
    <p:cSldViewPr snapToGrid="0" snapToObjects="1">
      <p:cViewPr>
        <p:scale>
          <a:sx n="189" d="100"/>
          <a:sy n="189" d="100"/>
        </p:scale>
        <p:origin x="168" y="-17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7C7EBD-B22E-EB48-97B4-209530B986B9}" type="datetimeFigureOut">
              <a:rPr lang="en-US" smtClean="0"/>
              <a:t>5/1/24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2E2B04-E72D-584F-8986-657ED3C327CB}" type="slidenum">
              <a:rPr lang="en-US" smtClean="0"/>
              <a:t>‹#›</a:t>
            </a:fld>
            <a:endParaRPr lang="en-US"/>
          </a:p>
        </p:txBody>
      </p:sp>
    </p:spTree>
    <p:extLst>
      <p:ext uri="{BB962C8B-B14F-4D97-AF65-F5344CB8AC3E}">
        <p14:creationId xmlns:p14="http://schemas.microsoft.com/office/powerpoint/2010/main" val="10092637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 Phyllis Wagner,</a:t>
            </a:r>
            <a:r>
              <a:rPr lang="en-US" baseline="0" dirty="0"/>
              <a:t> Principal &amp; CEO of Corporate Collaborations and Executive Search firm.</a:t>
            </a:r>
          </a:p>
          <a:p>
            <a:r>
              <a:rPr lang="en-US" baseline="0" dirty="0"/>
              <a:t>Prior to Corporate Collaborations, Phyllis was a Sr. Executive for 20+ years with P&amp;G.</a:t>
            </a:r>
          </a:p>
          <a:p>
            <a:pPr marL="171450" indent="-171450">
              <a:buFontTx/>
              <a:buChar char="-"/>
            </a:pPr>
            <a:r>
              <a:rPr lang="en-US" baseline="0" dirty="0"/>
              <a:t>“Be mindful of how you are communicating.”</a:t>
            </a:r>
          </a:p>
          <a:p>
            <a:pPr marL="171450" indent="-171450">
              <a:buFontTx/>
              <a:buChar char="-"/>
            </a:pPr>
            <a:r>
              <a:rPr lang="en-US" baseline="0" dirty="0"/>
              <a:t>Regarding the TASK portion of the STAR story, “Demonstrate your ability to analyze the problem.”</a:t>
            </a:r>
          </a:p>
          <a:p>
            <a:pPr marL="171450" indent="-171450">
              <a:buFontTx/>
              <a:buChar char="-"/>
            </a:pPr>
            <a:r>
              <a:rPr lang="en-US" baseline="0" dirty="0"/>
              <a:t>Regarding the RESULT piece of your STAR story, “Define not only the result but the general outcome and be as data driven as possible.”</a:t>
            </a:r>
          </a:p>
          <a:p>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a:t>
            </a:fld>
            <a:endParaRPr lang="en-US"/>
          </a:p>
        </p:txBody>
      </p:sp>
    </p:spTree>
    <p:extLst>
      <p:ext uri="{BB962C8B-B14F-4D97-AF65-F5344CB8AC3E}">
        <p14:creationId xmlns:p14="http://schemas.microsoft.com/office/powerpoint/2010/main" val="4673120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context of what it takes to hire MBA level talent – it is vital that the interviewer/hiring manager gets it ‘RIGHT’!</a:t>
            </a:r>
          </a:p>
          <a:p>
            <a:r>
              <a:rPr lang="en-US" dirty="0"/>
              <a:t>Clarifying</a:t>
            </a:r>
            <a:r>
              <a:rPr lang="en-US" baseline="0" dirty="0"/>
              <a:t> the objectives of the interviewer:</a:t>
            </a:r>
          </a:p>
          <a:p>
            <a:pPr marL="171450" indent="-171450">
              <a:buFont typeface="Arial"/>
              <a:buChar char="•"/>
            </a:pPr>
            <a:r>
              <a:rPr lang="en-US" baseline="0" dirty="0"/>
              <a:t>Take the bias out of interviews</a:t>
            </a:r>
          </a:p>
          <a:p>
            <a:pPr marL="171450" indent="-171450">
              <a:buFont typeface="Arial"/>
              <a:buChar char="•"/>
            </a:pPr>
            <a:r>
              <a:rPr lang="en-US" baseline="0" dirty="0"/>
              <a:t>Get to more objective set of facts</a:t>
            </a:r>
          </a:p>
          <a:p>
            <a:pPr marL="171450" indent="-171450">
              <a:buFont typeface="Arial"/>
              <a:buChar char="•"/>
            </a:pPr>
            <a:r>
              <a:rPr lang="en-US" baseline="0" dirty="0"/>
              <a:t>Learn what they really need to know </a:t>
            </a:r>
            <a:r>
              <a:rPr lang="mr-IN" baseline="0" dirty="0"/>
              <a:t>–</a:t>
            </a:r>
            <a:r>
              <a:rPr lang="en-US" baseline="0" dirty="0"/>
              <a:t> WHAT DO THEY REALLY NEED TO KNOW?</a:t>
            </a:r>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11</a:t>
            </a:fld>
            <a:endParaRPr lang="en-US"/>
          </a:p>
        </p:txBody>
      </p:sp>
    </p:spTree>
    <p:extLst>
      <p:ext uri="{BB962C8B-B14F-4D97-AF65-F5344CB8AC3E}">
        <p14:creationId xmlns:p14="http://schemas.microsoft.com/office/powerpoint/2010/main" val="3247512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reached out to several</a:t>
            </a:r>
            <a:r>
              <a:rPr lang="en-US" baseline="0" dirty="0"/>
              <a:t> professionals with a request for their insights &amp; perspectives related to the framework of STAR Stories to answer Behavioral Interview questions.</a:t>
            </a:r>
          </a:p>
          <a:p>
            <a:r>
              <a:rPr lang="en-US" baseline="0" dirty="0"/>
              <a:t>All of these individuals have been on the front lines of interviewing, some for 20+ years.</a:t>
            </a:r>
          </a:p>
          <a:p>
            <a:r>
              <a:rPr lang="en-US" baseline="0" dirty="0"/>
              <a:t>The next slides will be TEXT HEAVY </a:t>
            </a:r>
            <a:r>
              <a:rPr lang="mr-IN" baseline="0" dirty="0"/>
              <a:t>–</a:t>
            </a:r>
            <a:r>
              <a:rPr lang="en-US" baseline="0" dirty="0"/>
              <a:t> but there valuable information shared.</a:t>
            </a:r>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12</a:t>
            </a:fld>
            <a:endParaRPr lang="en-US"/>
          </a:p>
        </p:txBody>
      </p:sp>
    </p:spTree>
    <p:extLst>
      <p:ext uri="{BB962C8B-B14F-4D97-AF65-F5344CB8AC3E}">
        <p14:creationId xmlns:p14="http://schemas.microsoft.com/office/powerpoint/2010/main" val="1629987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 Phyllis Wagner,</a:t>
            </a:r>
            <a:r>
              <a:rPr lang="en-US" baseline="0" dirty="0"/>
              <a:t> Principal &amp; CEO of Corporate Collaborations and Executive Search firm.</a:t>
            </a:r>
          </a:p>
          <a:p>
            <a:r>
              <a:rPr lang="en-US" baseline="0" dirty="0"/>
              <a:t>Prior to Corporate Collaborations, Phyllis was a Sr. Executive for 20+ years with P&amp;G.</a:t>
            </a:r>
          </a:p>
          <a:p>
            <a:pPr marL="171450" indent="-171450">
              <a:buFontTx/>
              <a:buChar char="-"/>
            </a:pPr>
            <a:r>
              <a:rPr lang="en-US" baseline="0" dirty="0"/>
              <a:t>“Be mindful of how you are communicating.”</a:t>
            </a:r>
          </a:p>
          <a:p>
            <a:pPr marL="171450" indent="-171450">
              <a:buFontTx/>
              <a:buChar char="-"/>
            </a:pPr>
            <a:r>
              <a:rPr lang="en-US" baseline="0" dirty="0"/>
              <a:t>Regarding the TASK portion of the STAR story, “Demonstrate your ability to analyze the problem.”</a:t>
            </a:r>
          </a:p>
          <a:p>
            <a:pPr marL="171450" indent="-171450">
              <a:buFontTx/>
              <a:buChar char="-"/>
            </a:pPr>
            <a:r>
              <a:rPr lang="en-US" baseline="0" dirty="0"/>
              <a:t>Regarding the RESULT piece of your STAR story, “Define not only the result but the general outcome and be as data driven as possible.”</a:t>
            </a:r>
          </a:p>
          <a:p>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13</a:t>
            </a:fld>
            <a:endParaRPr lang="en-US"/>
          </a:p>
        </p:txBody>
      </p:sp>
    </p:spTree>
    <p:extLst>
      <p:ext uri="{BB962C8B-B14F-4D97-AF65-F5344CB8AC3E}">
        <p14:creationId xmlns:p14="http://schemas.microsoft.com/office/powerpoint/2010/main" val="467312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a:t>
            </a:r>
            <a:r>
              <a:rPr lang="en-US" baseline="0" dirty="0"/>
              <a:t> Cori Lindstrom, VP of Human Resources at Honeywell.</a:t>
            </a:r>
          </a:p>
          <a:p>
            <a:r>
              <a:rPr lang="en-US" baseline="0" dirty="0"/>
              <a:t>His first statement </a:t>
            </a:r>
            <a:r>
              <a:rPr lang="mr-IN" baseline="0" dirty="0"/>
              <a:t>–</a:t>
            </a:r>
            <a:r>
              <a:rPr lang="en-US" baseline="0" dirty="0"/>
              <a:t> “I think the STAR model is a great way to clearly showcase what opportunity/problem existed and allow a candidate to outline their ‘actions’ and ‘impact’.</a:t>
            </a:r>
          </a:p>
          <a:p>
            <a:r>
              <a:rPr lang="en-US" baseline="0" dirty="0"/>
              <a:t>Another valuable insight </a:t>
            </a:r>
            <a:r>
              <a:rPr lang="mr-IN" baseline="0" dirty="0"/>
              <a:t>–</a:t>
            </a:r>
            <a:r>
              <a:rPr lang="en-US" baseline="0" dirty="0"/>
              <a:t> “As candidates think through different STAR models from their own experiences they learn a lot about themselves, what helped them to be successful, and how to replicate it.</a:t>
            </a:r>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14</a:t>
            </a:fld>
            <a:endParaRPr lang="en-US"/>
          </a:p>
        </p:txBody>
      </p:sp>
    </p:spTree>
    <p:extLst>
      <p:ext uri="{BB962C8B-B14F-4D97-AF65-F5344CB8AC3E}">
        <p14:creationId xmlns:p14="http://schemas.microsoft.com/office/powerpoint/2010/main" val="467312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 Mr. </a:t>
            </a:r>
            <a:r>
              <a:rPr lang="en-US" dirty="0" err="1"/>
              <a:t>Briant</a:t>
            </a:r>
            <a:r>
              <a:rPr lang="en-US" dirty="0"/>
              <a:t> Giles, Brand Manager</a:t>
            </a:r>
            <a:r>
              <a:rPr lang="en-US" baseline="0" dirty="0"/>
              <a:t> over Global Innovation with THE HERSHEY Company.</a:t>
            </a:r>
          </a:p>
          <a:p>
            <a:pPr marL="171450" indent="-171450">
              <a:buFontTx/>
              <a:buChar char="-"/>
            </a:pPr>
            <a:r>
              <a:rPr lang="en-US" baseline="0" dirty="0"/>
              <a:t>‘The STAR of the STAR story is YOU!” </a:t>
            </a:r>
          </a:p>
          <a:p>
            <a:pPr marL="171450" indent="-171450">
              <a:buFontTx/>
              <a:buChar char="-"/>
            </a:pPr>
            <a:r>
              <a:rPr lang="en-US" baseline="0" dirty="0"/>
              <a:t>“You should have at least 5 good STAR stories that could be used across multiple question categories.”</a:t>
            </a:r>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15</a:t>
            </a:fld>
            <a:endParaRPr lang="en-US"/>
          </a:p>
        </p:txBody>
      </p:sp>
    </p:spTree>
    <p:extLst>
      <p:ext uri="{BB962C8B-B14F-4D97-AF65-F5344CB8AC3E}">
        <p14:creationId xmlns:p14="http://schemas.microsoft.com/office/powerpoint/2010/main" val="4673120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a:t>
            </a:r>
            <a:r>
              <a:rPr lang="en-US" baseline="0" dirty="0"/>
              <a:t> Mr. Adam Lancaster, Sr. Manager of Global Procurement at ADOBE</a:t>
            </a:r>
          </a:p>
          <a:p>
            <a:pPr marL="171450" indent="-171450">
              <a:buFontTx/>
              <a:buChar char="-"/>
            </a:pPr>
            <a:r>
              <a:rPr lang="en-US" baseline="0" dirty="0"/>
              <a:t>Referring to STAR stories he said, “This is something I think about ALL THE TIME!”</a:t>
            </a:r>
          </a:p>
          <a:p>
            <a:pPr marL="171450" indent="-171450">
              <a:buFontTx/>
              <a:buChar char="-"/>
            </a:pPr>
            <a:r>
              <a:rPr lang="en-US" baseline="0" dirty="0"/>
              <a:t>Show you are human</a:t>
            </a:r>
          </a:p>
          <a:p>
            <a:pPr marL="171450" indent="-171450">
              <a:buFontTx/>
              <a:buChar char="-"/>
            </a:pPr>
            <a:r>
              <a:rPr lang="en-US" baseline="0" dirty="0"/>
              <a:t>Be a good story teller</a:t>
            </a:r>
          </a:p>
          <a:p>
            <a:pPr marL="171450" indent="-171450">
              <a:buFontTx/>
              <a:buChar char="-"/>
            </a:pPr>
            <a:r>
              <a:rPr lang="en-US" baseline="0" dirty="0"/>
              <a:t>Keep it short</a:t>
            </a:r>
          </a:p>
          <a:p>
            <a:pPr marL="171450" indent="-171450">
              <a:buFontTx/>
              <a:buChar char="-"/>
            </a:pPr>
            <a:r>
              <a:rPr lang="en-US" baseline="0" dirty="0"/>
              <a:t>Only share a STAR story if that is what is being asked for</a:t>
            </a:r>
            <a:r>
              <a:rPr lang="mr-IN" baseline="0" dirty="0"/>
              <a:t>…</a:t>
            </a:r>
            <a:r>
              <a:rPr lang="en-US" baseline="0" dirty="0"/>
              <a:t>these stories get boring</a:t>
            </a:r>
            <a:r>
              <a:rPr lang="mr-IN" baseline="0" dirty="0"/>
              <a:t>…</a:t>
            </a:r>
            <a:endParaRPr lang="en-US" baseline="0" dirty="0"/>
          </a:p>
        </p:txBody>
      </p:sp>
      <p:sp>
        <p:nvSpPr>
          <p:cNvPr id="4" name="Slide Number Placeholder 3"/>
          <p:cNvSpPr>
            <a:spLocks noGrp="1"/>
          </p:cNvSpPr>
          <p:nvPr>
            <p:ph type="sldNum" sz="quarter" idx="10"/>
          </p:nvPr>
        </p:nvSpPr>
        <p:spPr/>
        <p:txBody>
          <a:bodyPr/>
          <a:lstStyle/>
          <a:p>
            <a:fld id="{172E2B04-E72D-584F-8986-657ED3C327CB}" type="slidenum">
              <a:rPr lang="en-US" smtClean="0"/>
              <a:t>16</a:t>
            </a:fld>
            <a:endParaRPr lang="en-US"/>
          </a:p>
        </p:txBody>
      </p:sp>
    </p:spTree>
    <p:extLst>
      <p:ext uri="{BB962C8B-B14F-4D97-AF65-F5344CB8AC3E}">
        <p14:creationId xmlns:p14="http://schemas.microsoft.com/office/powerpoint/2010/main" val="4673120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Matt Durham, Brand Manager of Innovation for Tylenol Cold, Sudafed, Visine, Lactaid, Imodium &amp; Pepcid Brands at Johnson &amp; Johnson.</a:t>
            </a:r>
          </a:p>
          <a:p>
            <a:pPr marL="171450" indent="-171450">
              <a:buFontTx/>
              <a:buChar char="-"/>
            </a:pPr>
            <a:r>
              <a:rPr lang="en-US" dirty="0"/>
              <a:t>“Be concise.</a:t>
            </a:r>
          </a:p>
          <a:p>
            <a:pPr marL="171450" indent="-171450">
              <a:buFontTx/>
              <a:buChar char="-"/>
            </a:pPr>
            <a:r>
              <a:rPr lang="en-US" dirty="0"/>
              <a:t>Suggests, “60% of the time on ‘ACTIONS and 30% of the time on RESULTS</a:t>
            </a:r>
          </a:p>
          <a:p>
            <a:pPr marL="171450" indent="-171450">
              <a:buFontTx/>
              <a:buChar char="-"/>
            </a:pPr>
            <a:r>
              <a:rPr lang="en-US" dirty="0"/>
              <a:t>Don’t treat</a:t>
            </a:r>
            <a:r>
              <a:rPr lang="en-US" baseline="0" dirty="0"/>
              <a:t> your RESULTS as an after thought!</a:t>
            </a:r>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17</a:t>
            </a:fld>
            <a:endParaRPr lang="en-US"/>
          </a:p>
        </p:txBody>
      </p:sp>
    </p:spTree>
    <p:extLst>
      <p:ext uri="{BB962C8B-B14F-4D97-AF65-F5344CB8AC3E}">
        <p14:creationId xmlns:p14="http://schemas.microsoft.com/office/powerpoint/2010/main" val="4673120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Ideally</a:t>
            </a:r>
            <a:r>
              <a:rPr lang="en-US" baseline="0" dirty="0"/>
              <a:t> the STAR story framework is intended to help you be successful in an interview </a:t>
            </a:r>
            <a:r>
              <a:rPr lang="mr-IN" baseline="0" dirty="0"/>
              <a:t>–</a:t>
            </a:r>
            <a:r>
              <a:rPr lang="en-US" baseline="0" dirty="0"/>
              <a:t> it can also help in general conversations related to work - peer-to-peer, perhaps as you are working to solve a problem.</a:t>
            </a:r>
          </a:p>
          <a:p>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18</a:t>
            </a:fld>
            <a:endParaRPr lang="en-US"/>
          </a:p>
        </p:txBody>
      </p:sp>
    </p:spTree>
    <p:extLst>
      <p:ext uri="{BB962C8B-B14F-4D97-AF65-F5344CB8AC3E}">
        <p14:creationId xmlns:p14="http://schemas.microsoft.com/office/powerpoint/2010/main" val="1808321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a:t>
            </a:r>
            <a:r>
              <a:rPr lang="en-US" baseline="0" dirty="0"/>
              <a:t> Mr. Adam Lancaster, former Sr. Manager of Global Procurement at ADOBE (he helped with our Prof. Mock Interview experience for your orientation)</a:t>
            </a:r>
          </a:p>
          <a:p>
            <a:pPr marL="171450" indent="-171450">
              <a:buFontTx/>
              <a:buChar char="-"/>
            </a:pPr>
            <a:r>
              <a:rPr lang="en-US" baseline="0" dirty="0"/>
              <a:t>Referring to RSTAR stories he said, show that you’re human</a:t>
            </a:r>
          </a:p>
          <a:p>
            <a:pPr marL="171450" indent="-171450">
              <a:buFontTx/>
              <a:buChar char="-"/>
            </a:pPr>
            <a:r>
              <a:rPr lang="en-US" baseline="0" dirty="0"/>
              <a:t>DON”T use a story if you didn’t take the lead in the action or results.</a:t>
            </a:r>
          </a:p>
          <a:p>
            <a:pPr marL="171450" indent="-171450">
              <a:buFontTx/>
              <a:buChar char="-"/>
            </a:pPr>
            <a:r>
              <a:rPr lang="en-US" baseline="0" dirty="0"/>
              <a:t>Be a good story teller – be engaging, keep it interesting and be passionate about your story.</a:t>
            </a:r>
          </a:p>
          <a:p>
            <a:pPr marL="171450" indent="-171450">
              <a:buFontTx/>
              <a:buChar char="-"/>
            </a:pPr>
            <a:r>
              <a:rPr lang="en-US" baseline="0" dirty="0"/>
              <a:t>Keep it short!!</a:t>
            </a:r>
          </a:p>
        </p:txBody>
      </p:sp>
      <p:sp>
        <p:nvSpPr>
          <p:cNvPr id="4" name="Slide Number Placeholder 3"/>
          <p:cNvSpPr>
            <a:spLocks noGrp="1"/>
          </p:cNvSpPr>
          <p:nvPr>
            <p:ph type="sldNum" sz="quarter" idx="10"/>
          </p:nvPr>
        </p:nvSpPr>
        <p:spPr/>
        <p:txBody>
          <a:bodyPr/>
          <a:lstStyle/>
          <a:p>
            <a:fld id="{172E2B04-E72D-584F-8986-657ED3C327CB}" type="slidenum">
              <a:rPr lang="en-US" smtClean="0"/>
              <a:t>2</a:t>
            </a:fld>
            <a:endParaRPr lang="en-US"/>
          </a:p>
        </p:txBody>
      </p:sp>
    </p:spTree>
    <p:extLst>
      <p:ext uri="{BB962C8B-B14F-4D97-AF65-F5344CB8AC3E}">
        <p14:creationId xmlns:p14="http://schemas.microsoft.com/office/powerpoint/2010/main" val="467312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you have assessed culture fit, geographic fit, etc.</a:t>
            </a:r>
          </a:p>
          <a:p>
            <a:r>
              <a:rPr lang="en-US" dirty="0"/>
              <a:t>Begin the framework by:</a:t>
            </a:r>
          </a:p>
          <a:p>
            <a:endParaRPr lang="en-US" dirty="0"/>
          </a:p>
          <a:p>
            <a:r>
              <a:rPr lang="en-US" dirty="0"/>
              <a:t>Reviewing</a:t>
            </a:r>
            <a:r>
              <a:rPr lang="en-US" baseline="0" dirty="0"/>
              <a:t> the job description </a:t>
            </a:r>
            <a:r>
              <a:rPr lang="mr-IN" baseline="0" dirty="0"/>
              <a:t>–</a:t>
            </a:r>
            <a:r>
              <a:rPr lang="en-US" baseline="0" dirty="0"/>
              <a:t> pay particular attention to the skills required </a:t>
            </a:r>
            <a:r>
              <a:rPr lang="mr-IN" baseline="0" dirty="0"/>
              <a:t>–</a:t>
            </a:r>
            <a:r>
              <a:rPr lang="en-US" baseline="0" dirty="0"/>
              <a:t> make a list.</a:t>
            </a:r>
          </a:p>
          <a:p>
            <a:r>
              <a:rPr lang="en-US" baseline="0" dirty="0"/>
              <a:t>Assess your own skills, your experience and preparation to contribute in the role as described.</a:t>
            </a:r>
          </a:p>
          <a:p>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3</a:t>
            </a:fld>
            <a:endParaRPr lang="en-US"/>
          </a:p>
        </p:txBody>
      </p:sp>
    </p:spTree>
    <p:extLst>
      <p:ext uri="{BB962C8B-B14F-4D97-AF65-F5344CB8AC3E}">
        <p14:creationId xmlns:p14="http://schemas.microsoft.com/office/powerpoint/2010/main" val="3367924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2E2B04-E72D-584F-8986-657ED3C327CB}" type="slidenum">
              <a:rPr lang="en-US" smtClean="0"/>
              <a:t>4</a:t>
            </a:fld>
            <a:endParaRPr lang="en-US"/>
          </a:p>
        </p:txBody>
      </p:sp>
    </p:spTree>
    <p:extLst>
      <p:ext uri="{BB962C8B-B14F-4D97-AF65-F5344CB8AC3E}">
        <p14:creationId xmlns:p14="http://schemas.microsoft.com/office/powerpoint/2010/main" val="2297321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2E2B04-E72D-584F-8986-657ED3C327CB}" type="slidenum">
              <a:rPr lang="en-US" smtClean="0"/>
              <a:t>5</a:t>
            </a:fld>
            <a:endParaRPr lang="en-US"/>
          </a:p>
        </p:txBody>
      </p:sp>
    </p:spTree>
    <p:extLst>
      <p:ext uri="{BB962C8B-B14F-4D97-AF65-F5344CB8AC3E}">
        <p14:creationId xmlns:p14="http://schemas.microsoft.com/office/powerpoint/2010/main" val="1537525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 Introduction</a:t>
            </a:r>
          </a:p>
        </p:txBody>
      </p:sp>
      <p:sp>
        <p:nvSpPr>
          <p:cNvPr id="4" name="Slide Number Placeholder 3"/>
          <p:cNvSpPr>
            <a:spLocks noGrp="1"/>
          </p:cNvSpPr>
          <p:nvPr>
            <p:ph type="sldNum" sz="quarter" idx="10"/>
          </p:nvPr>
        </p:nvSpPr>
        <p:spPr/>
        <p:txBody>
          <a:bodyPr/>
          <a:lstStyle/>
          <a:p>
            <a:fld id="{172E2B04-E72D-584F-8986-657ED3C327CB}" type="slidenum">
              <a:rPr lang="en-US" smtClean="0"/>
              <a:t>7</a:t>
            </a:fld>
            <a:endParaRPr lang="en-US"/>
          </a:p>
        </p:txBody>
      </p:sp>
    </p:spTree>
    <p:extLst>
      <p:ext uri="{BB962C8B-B14F-4D97-AF65-F5344CB8AC3E}">
        <p14:creationId xmlns:p14="http://schemas.microsoft.com/office/powerpoint/2010/main" val="1948427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Agenda</a:t>
            </a:r>
            <a:r>
              <a:rPr lang="en-US" baseline="0" dirty="0"/>
              <a:t> for today:</a:t>
            </a:r>
          </a:p>
          <a:p>
            <a:r>
              <a:rPr lang="en-US" baseline="0" dirty="0"/>
              <a:t>Data &amp; Feedback</a:t>
            </a:r>
          </a:p>
          <a:p>
            <a:r>
              <a:rPr lang="en-US" baseline="0" dirty="0"/>
              <a:t>Clarify Objectives</a:t>
            </a:r>
          </a:p>
          <a:p>
            <a:r>
              <a:rPr lang="en-US" baseline="0" dirty="0"/>
              <a:t>Success Framework</a:t>
            </a:r>
          </a:p>
          <a:p>
            <a:r>
              <a:rPr lang="en-US" baseline="0" dirty="0"/>
              <a:t>Practice</a:t>
            </a:r>
            <a:endParaRPr lang="en-US" dirty="0"/>
          </a:p>
        </p:txBody>
      </p:sp>
      <p:sp>
        <p:nvSpPr>
          <p:cNvPr id="4" name="Slide Number Placeholder 3"/>
          <p:cNvSpPr>
            <a:spLocks noGrp="1"/>
          </p:cNvSpPr>
          <p:nvPr>
            <p:ph type="sldNum" sz="quarter" idx="10"/>
          </p:nvPr>
        </p:nvSpPr>
        <p:spPr/>
        <p:txBody>
          <a:bodyPr/>
          <a:lstStyle/>
          <a:p>
            <a:fld id="{172E2B04-E72D-584F-8986-657ED3C327CB}" type="slidenum">
              <a:rPr lang="en-US" smtClean="0"/>
              <a:t>8</a:t>
            </a:fld>
            <a:endParaRPr lang="en-US"/>
          </a:p>
        </p:txBody>
      </p:sp>
    </p:spTree>
    <p:extLst>
      <p:ext uri="{BB962C8B-B14F-4D97-AF65-F5344CB8AC3E}">
        <p14:creationId xmlns:p14="http://schemas.microsoft.com/office/powerpoint/2010/main" val="1403590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companies work very hard to get the interview right - It is very costly to hire the wrong person</a:t>
            </a:r>
          </a:p>
          <a:p>
            <a:r>
              <a:rPr lang="en-US" dirty="0"/>
              <a:t>MONEY MAGAZINE: Most organizations spend approx. 70% of their operating budget on workforce expenses</a:t>
            </a:r>
          </a:p>
          <a:p>
            <a:r>
              <a:rPr lang="en-US" baseline="0" dirty="0"/>
              <a:t>SHRM: Behavioral Interviewing is considered by many to be the MOST effective type of Interviewing Technique. - RSTAR framework is proven effective in understanding ‘targeted competencies”!</a:t>
            </a:r>
          </a:p>
          <a:p>
            <a:r>
              <a:rPr lang="en-US" baseline="0" dirty="0"/>
              <a:t>GLASSDOOR: polled 1100 adults who are either currently employed or actively looking for work “RSTAR is the most used methodology.”</a:t>
            </a:r>
          </a:p>
          <a:p>
            <a:r>
              <a:rPr lang="en-US" baseline="0" dirty="0"/>
              <a:t>HARVARD BUSINESS REVIEW: “80% of turnover is due to bad hiring decisions – Structured Behavioral Interviewing predicts future behavior – good or bad.”</a:t>
            </a:r>
          </a:p>
          <a:p>
            <a:r>
              <a:rPr lang="en-US" baseline="0" dirty="0"/>
              <a:t>STATS regarding the CANDIDATE EXPERIENCE:</a:t>
            </a:r>
          </a:p>
          <a:p>
            <a:r>
              <a:rPr lang="en-US" baseline="0" dirty="0"/>
              <a:t>LINKEDIN: GLOBAL TALENT TRENDS (5,000 talent professionals surveyed over 35 countries for behavioral data)</a:t>
            </a:r>
          </a:p>
          <a:p>
            <a:pPr marL="628650" lvl="1" indent="-171450">
              <a:buFont typeface="Arial"/>
              <a:buChar char="•"/>
            </a:pPr>
            <a:r>
              <a:rPr lang="en-US" baseline="0" dirty="0"/>
              <a:t>91% of report interviewing for ‘soft skills </a:t>
            </a:r>
            <a:r>
              <a:rPr lang="mr-IN" baseline="0" dirty="0"/>
              <a:t>–</a:t>
            </a:r>
            <a:r>
              <a:rPr lang="en-US" baseline="0" dirty="0"/>
              <a:t> 80% say soft skills are increasingly important to company success. “while hard skills may get a candidate’s foot in the door, it’s soft skills that ultimately open it.”</a:t>
            </a:r>
          </a:p>
          <a:p>
            <a:pPr marL="628650" lvl="1" indent="-171450">
              <a:buFont typeface="Arial"/>
              <a:buChar char="•"/>
            </a:pPr>
            <a:r>
              <a:rPr lang="en-US" baseline="0" dirty="0"/>
              <a:t>Soft skills being sought: 1. Creativity, 2. Persuasion, 3. Collaboration, 4. Adaptability, 5. Time Management</a:t>
            </a:r>
          </a:p>
          <a:p>
            <a:pPr marL="628650" lvl="1" indent="-171450">
              <a:buFont typeface="Arial"/>
              <a:buChar char="•"/>
            </a:pPr>
            <a:r>
              <a:rPr lang="en-US" baseline="0" dirty="0"/>
              <a:t>89% say bad hires typically lack soft skills‹</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172E2B04-E72D-584F-8986-657ED3C327CB}" type="slidenum">
              <a:rPr lang="en-US" smtClean="0"/>
              <a:t>9</a:t>
            </a:fld>
            <a:endParaRPr lang="en-US"/>
          </a:p>
        </p:txBody>
      </p:sp>
    </p:spTree>
    <p:extLst>
      <p:ext uri="{BB962C8B-B14F-4D97-AF65-F5344CB8AC3E}">
        <p14:creationId xmlns:p14="http://schemas.microsoft.com/office/powerpoint/2010/main" val="970083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LinkedIn Report: The go-to assessment methods leveraged by hiring companies:</a:t>
            </a:r>
          </a:p>
          <a:p>
            <a:pPr marL="171450" indent="-171450">
              <a:buFont typeface="Arial"/>
              <a:buChar char="•"/>
            </a:pPr>
            <a:r>
              <a:rPr lang="en-US" baseline="0" dirty="0"/>
              <a:t>75% say their company uses Behavioral Interviewing to assess soft &amp; hard skills</a:t>
            </a:r>
          </a:p>
          <a:p>
            <a:pPr marL="171450" indent="-171450">
              <a:buFont typeface="Arial"/>
              <a:buChar char="•"/>
            </a:pPr>
            <a:r>
              <a:rPr lang="en-US" baseline="0" dirty="0"/>
              <a:t>70% report using specific Situational Questions</a:t>
            </a:r>
          </a:p>
          <a:p>
            <a:pPr marL="171450" indent="-171450">
              <a:buFont typeface="Arial"/>
              <a:buChar char="•"/>
            </a:pPr>
            <a:r>
              <a:rPr lang="en-US" baseline="0" dirty="0"/>
              <a:t>60% say they train the interviewers to read body language</a:t>
            </a:r>
          </a:p>
          <a:p>
            <a:pPr marL="171450" indent="-171450">
              <a:buFont typeface="Arial"/>
              <a:buChar char="•"/>
            </a:pPr>
            <a:r>
              <a:rPr lang="en-US" baseline="0" dirty="0"/>
              <a:t>48% report their company is utilizing mini-case-based interviewing/project work to assess skills</a:t>
            </a:r>
          </a:p>
          <a:p>
            <a:pPr marL="171450" indent="-171450">
              <a:buFont typeface="Arial"/>
              <a:buChar char="•"/>
            </a:pPr>
            <a:r>
              <a:rPr lang="en-US" baseline="0" dirty="0"/>
              <a:t>22% report their company is using tech-based assessments to understand hard skills</a:t>
            </a:r>
          </a:p>
          <a:p>
            <a:pPr marL="0" indent="0">
              <a:buFontTx/>
              <a:buNone/>
            </a:pPr>
            <a:endParaRPr lang="en-US" baseline="0" dirty="0"/>
          </a:p>
        </p:txBody>
      </p:sp>
      <p:sp>
        <p:nvSpPr>
          <p:cNvPr id="4" name="Slide Number Placeholder 3"/>
          <p:cNvSpPr>
            <a:spLocks noGrp="1"/>
          </p:cNvSpPr>
          <p:nvPr>
            <p:ph type="sldNum" sz="quarter" idx="10"/>
          </p:nvPr>
        </p:nvSpPr>
        <p:spPr/>
        <p:txBody>
          <a:bodyPr/>
          <a:lstStyle/>
          <a:p>
            <a:fld id="{172E2B04-E72D-584F-8986-657ED3C327CB}" type="slidenum">
              <a:rPr lang="en-US" smtClean="0"/>
              <a:t>10</a:t>
            </a:fld>
            <a:endParaRPr lang="en-US"/>
          </a:p>
        </p:txBody>
      </p:sp>
    </p:spTree>
    <p:extLst>
      <p:ext uri="{BB962C8B-B14F-4D97-AF65-F5344CB8AC3E}">
        <p14:creationId xmlns:p14="http://schemas.microsoft.com/office/powerpoint/2010/main" val="4020854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EE8AE45-ED6C-1442-B99D-F5EE73F091CA}" type="datetimeFigureOut">
              <a:rPr lang="en-US" smtClean="0"/>
              <a:t>5/1/24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3330495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E8AE45-ED6C-1442-B99D-F5EE73F091CA}" type="datetimeFigureOut">
              <a:rPr lang="en-US" smtClean="0"/>
              <a:t>5/1/24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14886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E8AE45-ED6C-1442-B99D-F5EE73F091CA}" type="datetimeFigureOut">
              <a:rPr lang="en-US" smtClean="0"/>
              <a:t>5/1/24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4100153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E8AE45-ED6C-1442-B99D-F5EE73F091CA}" type="datetimeFigureOut">
              <a:rPr lang="en-US" smtClean="0"/>
              <a:t>5/1/24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2015449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E8AE45-ED6C-1442-B99D-F5EE73F091CA}" type="datetimeFigureOut">
              <a:rPr lang="en-US" smtClean="0"/>
              <a:t>5/1/24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3443563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E8AE45-ED6C-1442-B99D-F5EE73F091CA}" type="datetimeFigureOut">
              <a:rPr lang="en-US" smtClean="0"/>
              <a:t>5/1/24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3412253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EE8AE45-ED6C-1442-B99D-F5EE73F091CA}" type="datetimeFigureOut">
              <a:rPr lang="en-US" smtClean="0"/>
              <a:t>5/1/24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1532173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EE8AE45-ED6C-1442-B99D-F5EE73F091CA}" type="datetimeFigureOut">
              <a:rPr lang="en-US" smtClean="0"/>
              <a:t>5/1/24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909326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E8AE45-ED6C-1442-B99D-F5EE73F091CA}" type="datetimeFigureOut">
              <a:rPr lang="en-US" smtClean="0"/>
              <a:t>5/1/24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2158870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E8AE45-ED6C-1442-B99D-F5EE73F091CA}" type="datetimeFigureOut">
              <a:rPr lang="en-US" smtClean="0"/>
              <a:t>5/1/24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144771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E8AE45-ED6C-1442-B99D-F5EE73F091CA}" type="datetimeFigureOut">
              <a:rPr lang="en-US" smtClean="0"/>
              <a:t>5/1/24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AF54E4-AB49-3B4F-8EE4-B858280EE186}" type="slidenum">
              <a:rPr lang="en-US" smtClean="0"/>
              <a:t>‹#›</a:t>
            </a:fld>
            <a:endParaRPr lang="en-US"/>
          </a:p>
        </p:txBody>
      </p:sp>
    </p:spTree>
    <p:extLst>
      <p:ext uri="{BB962C8B-B14F-4D97-AF65-F5344CB8AC3E}">
        <p14:creationId xmlns:p14="http://schemas.microsoft.com/office/powerpoint/2010/main" val="2860899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E8AE45-ED6C-1442-B99D-F5EE73F091CA}" type="datetimeFigureOut">
              <a:rPr lang="en-US" smtClean="0"/>
              <a:t>5/1/24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AF54E4-AB49-3B4F-8EE4-B858280EE186}" type="slidenum">
              <a:rPr lang="en-US" smtClean="0"/>
              <a:t>‹#›</a:t>
            </a:fld>
            <a:endParaRPr lang="en-US"/>
          </a:p>
        </p:txBody>
      </p:sp>
    </p:spTree>
    <p:extLst>
      <p:ext uri="{BB962C8B-B14F-4D97-AF65-F5344CB8AC3E}">
        <p14:creationId xmlns:p14="http://schemas.microsoft.com/office/powerpoint/2010/main" val="39600057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image" Target="../media/image1.png"/><Relationship Id="rId7" Type="http://schemas.openxmlformats.org/officeDocument/2006/relationships/package" Target="../embeddings/Microsoft_Word_Document.docx"/><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6.png"/><Relationship Id="rId3" Type="http://schemas.openxmlformats.org/officeDocument/2006/relationships/image" Target="../media/image1.png"/><Relationship Id="rId7" Type="http://schemas.openxmlformats.org/officeDocument/2006/relationships/image" Target="../media/image2.png"/><Relationship Id="rId12"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image" Target="../media/image20.png"/><Relationship Id="rId15" Type="http://schemas.openxmlformats.org/officeDocument/2006/relationships/image" Target="../media/image4.png"/><Relationship Id="rId10" Type="http://schemas.openxmlformats.org/officeDocument/2006/relationships/image" Target="../media/image23.png"/><Relationship Id="rId4" Type="http://schemas.openxmlformats.org/officeDocument/2006/relationships/image" Target="../media/image19.png"/><Relationship Id="rId9" Type="http://schemas.openxmlformats.org/officeDocument/2006/relationships/image" Target="../media/image6.png"/><Relationship Id="rId1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8.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package" Target="../embeddings/Microsoft_Word_Document1.docx"/><Relationship Id="rId5" Type="http://schemas.openxmlformats.org/officeDocument/2006/relationships/image" Target="../media/image2.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1.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7.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2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92379" cy="6883124"/>
          </a:xfrm>
          <a:prstGeom prst="rect">
            <a:avLst/>
          </a:prstGeom>
        </p:spPr>
      </p:pic>
      <p:pic>
        <p:nvPicPr>
          <p:cNvPr id="8" name="Picture 7"/>
          <p:cNvPicPr>
            <a:picLocks noChangeAspect="1"/>
          </p:cNvPicPr>
          <p:nvPr/>
        </p:nvPicPr>
        <p:blipFill>
          <a:blip r:embed="rId4"/>
          <a:stretch>
            <a:fillRect/>
          </a:stretch>
        </p:blipFill>
        <p:spPr>
          <a:xfrm>
            <a:off x="379605" y="525400"/>
            <a:ext cx="1761571" cy="1761571"/>
          </a:xfrm>
          <a:prstGeom prst="ellipse">
            <a:avLst/>
          </a:prstGeom>
        </p:spPr>
      </p:pic>
      <p:sp>
        <p:nvSpPr>
          <p:cNvPr id="16" name="TextBox 15"/>
          <p:cNvSpPr txBox="1"/>
          <p:nvPr/>
        </p:nvSpPr>
        <p:spPr>
          <a:xfrm>
            <a:off x="55563" y="301320"/>
            <a:ext cx="9017000" cy="584776"/>
          </a:xfrm>
          <a:prstGeom prst="rect">
            <a:avLst/>
          </a:prstGeom>
          <a:noFill/>
        </p:spPr>
        <p:txBody>
          <a:bodyPr wrap="square" rtlCol="0">
            <a:spAutoFit/>
          </a:bodyPr>
          <a:lstStyle/>
          <a:p>
            <a:pPr algn="ctr"/>
            <a:r>
              <a:rPr lang="en-US" sz="3200" dirty="0">
                <a:solidFill>
                  <a:schemeClr val="bg1"/>
                </a:solidFill>
                <a:latin typeface="Chalkduster"/>
                <a:cs typeface="Chalkduster"/>
              </a:rPr>
              <a:t>FEEDBACK</a:t>
            </a:r>
          </a:p>
        </p:txBody>
      </p:sp>
      <p:sp>
        <p:nvSpPr>
          <p:cNvPr id="17" name="TextBox 16"/>
          <p:cNvSpPr txBox="1"/>
          <p:nvPr/>
        </p:nvSpPr>
        <p:spPr>
          <a:xfrm rot="10800000">
            <a:off x="7511471" y="244510"/>
            <a:ext cx="1252924" cy="1200329"/>
          </a:xfrm>
          <a:prstGeom prst="rect">
            <a:avLst/>
          </a:prstGeom>
          <a:noFill/>
        </p:spPr>
        <p:txBody>
          <a:bodyPr wrap="square" rtlCol="0">
            <a:spAutoFit/>
          </a:bodyPr>
          <a:lstStyle/>
          <a:p>
            <a:pPr algn="ctr"/>
            <a:r>
              <a:rPr lang="en-US" sz="7200" b="1" dirty="0">
                <a:solidFill>
                  <a:schemeClr val="bg1"/>
                </a:solidFill>
                <a:latin typeface="Bookman Old Style"/>
                <a:cs typeface="Bookman Old Style"/>
              </a:rPr>
              <a:t>“</a:t>
            </a:r>
          </a:p>
        </p:txBody>
      </p:sp>
      <p:sp>
        <p:nvSpPr>
          <p:cNvPr id="18" name="TextBox 17"/>
          <p:cNvSpPr txBox="1"/>
          <p:nvPr/>
        </p:nvSpPr>
        <p:spPr>
          <a:xfrm>
            <a:off x="2255435" y="824748"/>
            <a:ext cx="2766375" cy="523220"/>
          </a:xfrm>
          <a:prstGeom prst="rect">
            <a:avLst/>
          </a:prstGeom>
          <a:noFill/>
        </p:spPr>
        <p:txBody>
          <a:bodyPr wrap="square" rtlCol="0">
            <a:spAutoFit/>
          </a:bodyPr>
          <a:lstStyle/>
          <a:p>
            <a:r>
              <a:rPr lang="en-US" sz="1600" b="1" dirty="0">
                <a:solidFill>
                  <a:srgbClr val="FFFFFF"/>
                </a:solidFill>
              </a:rPr>
              <a:t>Phyllis Wagner</a:t>
            </a:r>
          </a:p>
          <a:p>
            <a:r>
              <a:rPr lang="en-US" sz="1200" i="1" dirty="0">
                <a:solidFill>
                  <a:srgbClr val="FFFFFF"/>
                </a:solidFill>
              </a:rPr>
              <a:t>Principal &amp; CEO</a:t>
            </a:r>
          </a:p>
        </p:txBody>
      </p:sp>
      <p:pic>
        <p:nvPicPr>
          <p:cNvPr id="19" name="Picture 18"/>
          <p:cNvPicPr>
            <a:picLocks noChangeAspect="1"/>
          </p:cNvPicPr>
          <p:nvPr/>
        </p:nvPicPr>
        <p:blipFill>
          <a:blip r:embed="rId5"/>
          <a:stretch>
            <a:fillRect/>
          </a:stretch>
        </p:blipFill>
        <p:spPr>
          <a:xfrm>
            <a:off x="3771437" y="890920"/>
            <a:ext cx="1697887" cy="424472"/>
          </a:xfrm>
          <a:prstGeom prst="rect">
            <a:avLst/>
          </a:prstGeom>
        </p:spPr>
        <p:style>
          <a:lnRef idx="2">
            <a:schemeClr val="dk1"/>
          </a:lnRef>
          <a:fillRef idx="1">
            <a:schemeClr val="lt1"/>
          </a:fillRef>
          <a:effectRef idx="0">
            <a:schemeClr val="dk1"/>
          </a:effectRef>
          <a:fontRef idx="minor">
            <a:schemeClr val="dk1"/>
          </a:fontRef>
        </p:style>
      </p:pic>
      <p:sp>
        <p:nvSpPr>
          <p:cNvPr id="25" name="TextBox 24"/>
          <p:cNvSpPr txBox="1"/>
          <p:nvPr/>
        </p:nvSpPr>
        <p:spPr>
          <a:xfrm>
            <a:off x="379603" y="5808648"/>
            <a:ext cx="8481553" cy="584775"/>
          </a:xfrm>
          <a:prstGeom prst="rect">
            <a:avLst/>
          </a:prstGeom>
          <a:noFill/>
        </p:spPr>
        <p:txBody>
          <a:bodyPr wrap="square" rtlCol="0">
            <a:spAutoFit/>
          </a:bodyPr>
          <a:lstStyle/>
          <a:p>
            <a:pPr marL="171450" indent="-171450">
              <a:buFont typeface="Arial"/>
              <a:buChar char="•"/>
            </a:pPr>
            <a:r>
              <a:rPr lang="en-US" sz="1600" b="1" dirty="0">
                <a:solidFill>
                  <a:schemeClr val="bg1"/>
                </a:solidFill>
              </a:rPr>
              <a:t>Show your spark! Express passion for what you do/did and for the company</a:t>
            </a:r>
          </a:p>
          <a:p>
            <a:pPr marL="171450" indent="-171450">
              <a:buFont typeface="Arial"/>
              <a:buChar char="•"/>
            </a:pPr>
            <a:r>
              <a:rPr lang="en-US" sz="1600" b="1" dirty="0">
                <a:solidFill>
                  <a:schemeClr val="bg1"/>
                </a:solidFill>
              </a:rPr>
              <a:t>Demonstrate solid EQ, show confidence NOT ARROGANCE and work to build a connection</a:t>
            </a:r>
          </a:p>
        </p:txBody>
      </p:sp>
      <p:sp>
        <p:nvSpPr>
          <p:cNvPr id="9" name="TextBox 8">
            <a:extLst>
              <a:ext uri="{FF2B5EF4-FFF2-40B4-BE49-F238E27FC236}">
                <a16:creationId xmlns:a16="http://schemas.microsoft.com/office/drawing/2014/main" id="{0F951180-25A3-C734-CCEC-F36624C7C174}"/>
              </a:ext>
            </a:extLst>
          </p:cNvPr>
          <p:cNvSpPr txBox="1"/>
          <p:nvPr/>
        </p:nvSpPr>
        <p:spPr>
          <a:xfrm>
            <a:off x="-15868" y="6549541"/>
            <a:ext cx="9159868" cy="307777"/>
          </a:xfrm>
          <a:prstGeom prst="rect">
            <a:avLst/>
          </a:prstGeom>
          <a:solidFill>
            <a:schemeClr val="tx2">
              <a:lumMod val="75000"/>
            </a:schemeClr>
          </a:solidFill>
        </p:spPr>
        <p:txBody>
          <a:bodyPr wrap="square" rtlCol="0">
            <a:spAutoFit/>
          </a:bodyPr>
          <a:lstStyle/>
          <a:p>
            <a:r>
              <a:rPr lang="en-US" sz="1400" dirty="0">
                <a:solidFill>
                  <a:srgbClr val="FFFFFF"/>
                </a:solidFill>
              </a:rPr>
              <a:t>NBMBA Review   |    </a:t>
            </a:r>
            <a:r>
              <a:rPr lang="en-US" sz="1400" dirty="0">
                <a:solidFill>
                  <a:schemeClr val="bg1">
                    <a:lumMod val="85000"/>
                  </a:schemeClr>
                </a:solidFill>
              </a:rPr>
              <a:t>Tool Beyond B-School  |  RSTAR Clarify Objectives   |   RSTAR  Framework    |    Practice</a:t>
            </a:r>
          </a:p>
        </p:txBody>
      </p:sp>
      <p:pic>
        <p:nvPicPr>
          <p:cNvPr id="4" name="Picture 3">
            <a:extLst>
              <a:ext uri="{FF2B5EF4-FFF2-40B4-BE49-F238E27FC236}">
                <a16:creationId xmlns:a16="http://schemas.microsoft.com/office/drawing/2014/main" id="{6185E9E1-66B7-3CE1-A6EA-651BF9E91554}"/>
              </a:ext>
            </a:extLst>
          </p:cNvPr>
          <p:cNvPicPr>
            <a:picLocks noChangeAspect="1"/>
          </p:cNvPicPr>
          <p:nvPr/>
        </p:nvPicPr>
        <p:blipFill>
          <a:blip r:embed="rId6"/>
          <a:stretch>
            <a:fillRect/>
          </a:stretch>
        </p:blipFill>
        <p:spPr>
          <a:xfrm>
            <a:off x="7842249" y="6564789"/>
            <a:ext cx="1285875" cy="250902"/>
          </a:xfrm>
          <a:prstGeom prst="rect">
            <a:avLst/>
          </a:prstGeom>
        </p:spPr>
      </p:pic>
      <p:graphicFrame>
        <p:nvGraphicFramePr>
          <p:cNvPr id="12" name="Object 11">
            <a:extLst>
              <a:ext uri="{FF2B5EF4-FFF2-40B4-BE49-F238E27FC236}">
                <a16:creationId xmlns:a16="http://schemas.microsoft.com/office/drawing/2014/main" id="{1D9C1D35-7277-3449-973F-07B9D9B242A2}"/>
              </a:ext>
            </a:extLst>
          </p:cNvPr>
          <p:cNvGraphicFramePr>
            <a:graphicFrameLocks noChangeAspect="1"/>
          </p:cNvGraphicFramePr>
          <p:nvPr/>
        </p:nvGraphicFramePr>
        <p:xfrm>
          <a:off x="2141176" y="1486466"/>
          <a:ext cx="5592255" cy="4289785"/>
        </p:xfrm>
        <a:graphic>
          <a:graphicData uri="http://schemas.openxmlformats.org/presentationml/2006/ole">
            <mc:AlternateContent xmlns:mc="http://schemas.openxmlformats.org/markup-compatibility/2006">
              <mc:Choice xmlns:v="urn:schemas-microsoft-com:vml" Requires="v">
                <p:oleObj name="Document" r:id="rId7" imgW="5943600" imgH="4559300" progId="Word.Document.12">
                  <p:embed/>
                </p:oleObj>
              </mc:Choice>
              <mc:Fallback>
                <p:oleObj name="Document" r:id="rId7" imgW="5943600" imgH="4559300" progId="Word.Document.12">
                  <p:embed/>
                  <p:pic>
                    <p:nvPicPr>
                      <p:cNvPr id="12" name="Object 11">
                        <a:extLst>
                          <a:ext uri="{FF2B5EF4-FFF2-40B4-BE49-F238E27FC236}">
                            <a16:creationId xmlns:a16="http://schemas.microsoft.com/office/drawing/2014/main" id="{1D9C1D35-7277-3449-973F-07B9D9B242A2}"/>
                          </a:ext>
                        </a:extLst>
                      </p:cNvPr>
                      <p:cNvPicPr/>
                      <p:nvPr/>
                    </p:nvPicPr>
                    <p:blipFill>
                      <a:blip r:embed="rId8"/>
                      <a:stretch>
                        <a:fillRect/>
                      </a:stretch>
                    </p:blipFill>
                    <p:spPr>
                      <a:xfrm>
                        <a:off x="2141176" y="1486466"/>
                        <a:ext cx="5592255" cy="4289785"/>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653983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25124"/>
            <a:ext cx="9144000" cy="6858000"/>
          </a:xfrm>
          <a:prstGeom prst="rect">
            <a:avLst/>
          </a:prstGeom>
        </p:spPr>
      </p:pic>
      <p:sp>
        <p:nvSpPr>
          <p:cNvPr id="14" name="TextBox 13"/>
          <p:cNvSpPr txBox="1"/>
          <p:nvPr/>
        </p:nvSpPr>
        <p:spPr>
          <a:xfrm>
            <a:off x="2429691" y="288349"/>
            <a:ext cx="6604226" cy="584775"/>
          </a:xfrm>
          <a:prstGeom prst="rect">
            <a:avLst/>
          </a:prstGeom>
          <a:noFill/>
        </p:spPr>
        <p:txBody>
          <a:bodyPr wrap="square" rtlCol="0">
            <a:spAutoFit/>
          </a:bodyPr>
          <a:lstStyle/>
          <a:p>
            <a:pPr algn="ctr"/>
            <a:r>
              <a:rPr lang="en-US" sz="3200" dirty="0">
                <a:solidFill>
                  <a:schemeClr val="bg1"/>
                </a:solidFill>
                <a:latin typeface="Chalkduster"/>
                <a:cs typeface="Chalkduster"/>
              </a:rPr>
              <a:t>DATA</a:t>
            </a:r>
          </a:p>
        </p:txBody>
      </p:sp>
      <p:sp>
        <p:nvSpPr>
          <p:cNvPr id="21" name="TextBox 20"/>
          <p:cNvSpPr txBox="1"/>
          <p:nvPr/>
        </p:nvSpPr>
        <p:spPr>
          <a:xfrm>
            <a:off x="401452" y="5115577"/>
            <a:ext cx="8442506" cy="1077218"/>
          </a:xfrm>
          <a:prstGeom prst="rect">
            <a:avLst/>
          </a:prstGeom>
          <a:noFill/>
        </p:spPr>
        <p:txBody>
          <a:bodyPr wrap="square" rtlCol="0">
            <a:spAutoFit/>
          </a:bodyPr>
          <a:lstStyle/>
          <a:p>
            <a:pPr algn="ctr"/>
            <a:r>
              <a:rPr lang="en-US" sz="3200" dirty="0">
                <a:solidFill>
                  <a:schemeClr val="bg1"/>
                </a:solidFill>
                <a:latin typeface="Chalkduster"/>
                <a:cs typeface="Chalkduster"/>
              </a:rPr>
              <a:t>R.S.T.A.R. Method provides structure to Behavioral Interviews  </a:t>
            </a:r>
          </a:p>
        </p:txBody>
      </p:sp>
      <p:sp>
        <p:nvSpPr>
          <p:cNvPr id="8" name="TextBox 7">
            <a:extLst>
              <a:ext uri="{FF2B5EF4-FFF2-40B4-BE49-F238E27FC236}">
                <a16:creationId xmlns:a16="http://schemas.microsoft.com/office/drawing/2014/main" id="{692145BC-8656-F213-7AD7-C06FBAC987FD}"/>
              </a:ext>
            </a:extLst>
          </p:cNvPr>
          <p:cNvSpPr txBox="1"/>
          <p:nvPr/>
        </p:nvSpPr>
        <p:spPr>
          <a:xfrm>
            <a:off x="2357846" y="1221377"/>
            <a:ext cx="4552405" cy="3631763"/>
          </a:xfrm>
          <a:prstGeom prst="rect">
            <a:avLst/>
          </a:prstGeom>
          <a:solidFill>
            <a:srgbClr val="FFDD66"/>
          </a:solidFill>
        </p:spPr>
        <p:txBody>
          <a:bodyPr wrap="square" rtlCol="0">
            <a:spAutoFit/>
          </a:bodyPr>
          <a:lstStyle/>
          <a:p>
            <a:r>
              <a:rPr lang="en-US" dirty="0">
                <a:latin typeface="Calibri Light" panose="020F0302020204030204" pitchFamily="34" charset="0"/>
                <a:cs typeface="Calibri Light" panose="020F0302020204030204" pitchFamily="34" charset="0"/>
              </a:rPr>
              <a:t>  The most common ways to assess soft skills</a:t>
            </a:r>
          </a:p>
          <a:p>
            <a:r>
              <a:rPr lang="en-US" sz="1200" i="1" dirty="0">
                <a:latin typeface="Times New Roman" panose="02020603050405020304" pitchFamily="18" charset="0"/>
                <a:cs typeface="Times New Roman" panose="02020603050405020304" pitchFamily="18" charset="0"/>
              </a:rPr>
              <a:t>   Percentage of talent professionals who say their company uses the    </a:t>
            </a:r>
          </a:p>
          <a:p>
            <a:r>
              <a:rPr lang="en-US" sz="1200" i="1" dirty="0">
                <a:latin typeface="Times New Roman" panose="02020603050405020304" pitchFamily="18" charset="0"/>
                <a:cs typeface="Times New Roman" panose="02020603050405020304" pitchFamily="18" charset="0"/>
              </a:rPr>
              <a:t>   following methods to assess soft skills</a:t>
            </a:r>
          </a:p>
          <a:p>
            <a:endParaRPr lang="en-US" sz="1200" i="1" dirty="0">
              <a:latin typeface="Times New Roman" panose="02020603050405020304" pitchFamily="18" charset="0"/>
              <a:cs typeface="Times New Roman" panose="02020603050405020304" pitchFamily="18" charset="0"/>
            </a:endParaRPr>
          </a:p>
          <a:p>
            <a:r>
              <a:rPr lang="en-US" sz="1600" dirty="0">
                <a:latin typeface="Calibri Light" panose="020F0302020204030204" pitchFamily="34" charset="0"/>
                <a:cs typeface="Calibri Light" panose="020F0302020204030204" pitchFamily="34" charset="0"/>
              </a:rPr>
              <a:t>  Behavioral questions</a:t>
            </a:r>
          </a:p>
          <a:p>
            <a:endParaRPr lang="en-US" sz="1600" dirty="0">
              <a:latin typeface="Calibri Light" panose="020F0302020204030204" pitchFamily="34" charset="0"/>
              <a:cs typeface="Calibri Light" panose="020F0302020204030204" pitchFamily="34" charset="0"/>
            </a:endParaRPr>
          </a:p>
          <a:p>
            <a:r>
              <a:rPr lang="en-US" sz="1600" dirty="0">
                <a:latin typeface="Calibri Light" panose="020F0302020204030204" pitchFamily="34" charset="0"/>
                <a:cs typeface="Calibri Light" panose="020F0302020204030204" pitchFamily="34" charset="0"/>
              </a:rPr>
              <a:t>  Situational questions RSTAR</a:t>
            </a:r>
          </a:p>
          <a:p>
            <a:endParaRPr lang="en-US" sz="1600" dirty="0">
              <a:latin typeface="Calibri Light" panose="020F0302020204030204" pitchFamily="34" charset="0"/>
              <a:cs typeface="Calibri Light" panose="020F0302020204030204" pitchFamily="34" charset="0"/>
            </a:endParaRPr>
          </a:p>
          <a:p>
            <a:r>
              <a:rPr lang="en-US" sz="1600" dirty="0">
                <a:latin typeface="Calibri Light" panose="020F0302020204030204" pitchFamily="34" charset="0"/>
                <a:cs typeface="Calibri Light" panose="020F0302020204030204" pitchFamily="34" charset="0"/>
              </a:rPr>
              <a:t>  Reading body language</a:t>
            </a:r>
          </a:p>
          <a:p>
            <a:endParaRPr lang="en-US" sz="1600" dirty="0">
              <a:latin typeface="Calibri Light" panose="020F0302020204030204" pitchFamily="34" charset="0"/>
              <a:cs typeface="Calibri Light" panose="020F0302020204030204" pitchFamily="34" charset="0"/>
            </a:endParaRPr>
          </a:p>
          <a:p>
            <a:r>
              <a:rPr lang="en-US" sz="1600" dirty="0">
                <a:latin typeface="Calibri Light" panose="020F0302020204030204" pitchFamily="34" charset="0"/>
                <a:cs typeface="Calibri Light" panose="020F0302020204030204" pitchFamily="34" charset="0"/>
              </a:rPr>
              <a:t>  Mini Case / Project work</a:t>
            </a:r>
          </a:p>
          <a:p>
            <a:endParaRPr lang="en-US" sz="1600" dirty="0">
              <a:latin typeface="Calibri Light" panose="020F0302020204030204" pitchFamily="34" charset="0"/>
              <a:cs typeface="Calibri Light" panose="020F0302020204030204" pitchFamily="34" charset="0"/>
            </a:endParaRPr>
          </a:p>
          <a:p>
            <a:r>
              <a:rPr lang="en-US" sz="1600" dirty="0">
                <a:latin typeface="Calibri Light" panose="020F0302020204030204" pitchFamily="34" charset="0"/>
                <a:cs typeface="Calibri Light" panose="020F0302020204030204" pitchFamily="34" charset="0"/>
              </a:rPr>
              <a:t>  Technology based assessments</a:t>
            </a:r>
          </a:p>
          <a:p>
            <a:endParaRPr lang="en-US" sz="1600" dirty="0">
              <a:latin typeface="Calibri Light" panose="020F0302020204030204" pitchFamily="34" charset="0"/>
              <a:cs typeface="Calibri Light" panose="020F0302020204030204" pitchFamily="34" charset="0"/>
            </a:endParaRPr>
          </a:p>
          <a:p>
            <a:endParaRPr lang="en-US" sz="1600" dirty="0">
              <a:latin typeface="Calibri Light" panose="020F0302020204030204" pitchFamily="34" charset="0"/>
              <a:cs typeface="Calibri Light" panose="020F0302020204030204" pitchFamily="34" charset="0"/>
            </a:endParaRPr>
          </a:p>
        </p:txBody>
      </p:sp>
      <p:sp>
        <p:nvSpPr>
          <p:cNvPr id="9" name="Right Arrow 8">
            <a:extLst>
              <a:ext uri="{FF2B5EF4-FFF2-40B4-BE49-F238E27FC236}">
                <a16:creationId xmlns:a16="http://schemas.microsoft.com/office/drawing/2014/main" id="{2444AD3C-3728-FB26-A459-05BC9B1D50A5}"/>
              </a:ext>
            </a:extLst>
          </p:cNvPr>
          <p:cNvSpPr/>
          <p:nvPr/>
        </p:nvSpPr>
        <p:spPr>
          <a:xfrm>
            <a:off x="2553789" y="2331721"/>
            <a:ext cx="3572691" cy="137159"/>
          </a:xfrm>
          <a:prstGeom prst="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92A6A34C-7ADC-93B8-A32A-572855BC5275}"/>
              </a:ext>
            </a:extLst>
          </p:cNvPr>
          <p:cNvSpPr/>
          <p:nvPr/>
        </p:nvSpPr>
        <p:spPr>
          <a:xfrm>
            <a:off x="2553787" y="2831472"/>
            <a:ext cx="3272247" cy="137159"/>
          </a:xfrm>
          <a:prstGeom prst="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ight Arrow 10">
            <a:extLst>
              <a:ext uri="{FF2B5EF4-FFF2-40B4-BE49-F238E27FC236}">
                <a16:creationId xmlns:a16="http://schemas.microsoft.com/office/drawing/2014/main" id="{141DAB96-BC66-7359-5E0B-C2E6A522586C}"/>
              </a:ext>
            </a:extLst>
          </p:cNvPr>
          <p:cNvSpPr/>
          <p:nvPr/>
        </p:nvSpPr>
        <p:spPr>
          <a:xfrm>
            <a:off x="2553788" y="3369132"/>
            <a:ext cx="2926081" cy="137159"/>
          </a:xfrm>
          <a:prstGeom prst="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ight Arrow 11">
            <a:extLst>
              <a:ext uri="{FF2B5EF4-FFF2-40B4-BE49-F238E27FC236}">
                <a16:creationId xmlns:a16="http://schemas.microsoft.com/office/drawing/2014/main" id="{A63651D5-2D5A-F674-7C0D-A9D587324460}"/>
              </a:ext>
            </a:extLst>
          </p:cNvPr>
          <p:cNvSpPr/>
          <p:nvPr/>
        </p:nvSpPr>
        <p:spPr>
          <a:xfrm>
            <a:off x="2553788" y="3846523"/>
            <a:ext cx="2671355" cy="137159"/>
          </a:xfrm>
          <a:prstGeom prst="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ight Arrow 12">
            <a:extLst>
              <a:ext uri="{FF2B5EF4-FFF2-40B4-BE49-F238E27FC236}">
                <a16:creationId xmlns:a16="http://schemas.microsoft.com/office/drawing/2014/main" id="{64C9B976-AB6A-C2BF-3913-38E69D57E181}"/>
              </a:ext>
            </a:extLst>
          </p:cNvPr>
          <p:cNvSpPr/>
          <p:nvPr/>
        </p:nvSpPr>
        <p:spPr>
          <a:xfrm>
            <a:off x="2553790" y="4365177"/>
            <a:ext cx="1430382" cy="137159"/>
          </a:xfrm>
          <a:prstGeom prst="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9CBC285-3F2E-D4F5-7B02-B29EFE219943}"/>
              </a:ext>
            </a:extLst>
          </p:cNvPr>
          <p:cNvSpPr txBox="1"/>
          <p:nvPr/>
        </p:nvSpPr>
        <p:spPr>
          <a:xfrm>
            <a:off x="6159140" y="2259195"/>
            <a:ext cx="463731" cy="276999"/>
          </a:xfrm>
          <a:prstGeom prst="rect">
            <a:avLst/>
          </a:prstGeom>
          <a:noFill/>
        </p:spPr>
        <p:txBody>
          <a:bodyPr wrap="square" rtlCol="0">
            <a:spAutoFit/>
          </a:bodyPr>
          <a:lstStyle/>
          <a:p>
            <a:r>
              <a:rPr lang="en-US" sz="1200" dirty="0">
                <a:latin typeface="Calibri Light" panose="020F0302020204030204" pitchFamily="34" charset="0"/>
                <a:cs typeface="Calibri Light" panose="020F0302020204030204" pitchFamily="34" charset="0"/>
              </a:rPr>
              <a:t>75%</a:t>
            </a:r>
          </a:p>
        </p:txBody>
      </p:sp>
      <p:sp>
        <p:nvSpPr>
          <p:cNvPr id="16" name="TextBox 15">
            <a:extLst>
              <a:ext uri="{FF2B5EF4-FFF2-40B4-BE49-F238E27FC236}">
                <a16:creationId xmlns:a16="http://schemas.microsoft.com/office/drawing/2014/main" id="{1FBDF887-E83C-505C-ACE2-72F3918C4C6D}"/>
              </a:ext>
            </a:extLst>
          </p:cNvPr>
          <p:cNvSpPr txBox="1"/>
          <p:nvPr/>
        </p:nvSpPr>
        <p:spPr>
          <a:xfrm>
            <a:off x="5858698" y="2764813"/>
            <a:ext cx="463731" cy="276999"/>
          </a:xfrm>
          <a:prstGeom prst="rect">
            <a:avLst/>
          </a:prstGeom>
          <a:noFill/>
        </p:spPr>
        <p:txBody>
          <a:bodyPr wrap="square" rtlCol="0">
            <a:spAutoFit/>
          </a:bodyPr>
          <a:lstStyle/>
          <a:p>
            <a:r>
              <a:rPr lang="en-US" sz="1200" dirty="0">
                <a:latin typeface="Calibri Light" panose="020F0302020204030204" pitchFamily="34" charset="0"/>
                <a:cs typeface="Calibri Light" panose="020F0302020204030204" pitchFamily="34" charset="0"/>
              </a:rPr>
              <a:t>70%</a:t>
            </a:r>
          </a:p>
        </p:txBody>
      </p:sp>
      <p:sp>
        <p:nvSpPr>
          <p:cNvPr id="17" name="TextBox 16">
            <a:extLst>
              <a:ext uri="{FF2B5EF4-FFF2-40B4-BE49-F238E27FC236}">
                <a16:creationId xmlns:a16="http://schemas.microsoft.com/office/drawing/2014/main" id="{D43B200F-6B99-B98C-1A85-25D53BEAF81D}"/>
              </a:ext>
            </a:extLst>
          </p:cNvPr>
          <p:cNvSpPr txBox="1"/>
          <p:nvPr/>
        </p:nvSpPr>
        <p:spPr>
          <a:xfrm>
            <a:off x="5512527" y="3301059"/>
            <a:ext cx="463731" cy="276999"/>
          </a:xfrm>
          <a:prstGeom prst="rect">
            <a:avLst/>
          </a:prstGeom>
          <a:noFill/>
        </p:spPr>
        <p:txBody>
          <a:bodyPr wrap="square" rtlCol="0">
            <a:spAutoFit/>
          </a:bodyPr>
          <a:lstStyle/>
          <a:p>
            <a:r>
              <a:rPr lang="en-US" sz="1200" dirty="0">
                <a:latin typeface="Calibri Light" panose="020F0302020204030204" pitchFamily="34" charset="0"/>
                <a:cs typeface="Calibri Light" panose="020F0302020204030204" pitchFamily="34" charset="0"/>
              </a:rPr>
              <a:t>60%</a:t>
            </a:r>
          </a:p>
        </p:txBody>
      </p:sp>
      <p:sp>
        <p:nvSpPr>
          <p:cNvPr id="18" name="TextBox 17">
            <a:extLst>
              <a:ext uri="{FF2B5EF4-FFF2-40B4-BE49-F238E27FC236}">
                <a16:creationId xmlns:a16="http://schemas.microsoft.com/office/drawing/2014/main" id="{BA7927FE-6AC7-5FEF-A73E-3D75094FC034}"/>
              </a:ext>
            </a:extLst>
          </p:cNvPr>
          <p:cNvSpPr txBox="1"/>
          <p:nvPr/>
        </p:nvSpPr>
        <p:spPr>
          <a:xfrm>
            <a:off x="5257811" y="3774686"/>
            <a:ext cx="463731" cy="276999"/>
          </a:xfrm>
          <a:prstGeom prst="rect">
            <a:avLst/>
          </a:prstGeom>
          <a:noFill/>
        </p:spPr>
        <p:txBody>
          <a:bodyPr wrap="square" rtlCol="0">
            <a:spAutoFit/>
          </a:bodyPr>
          <a:lstStyle/>
          <a:p>
            <a:r>
              <a:rPr lang="en-US" sz="1200" dirty="0">
                <a:latin typeface="Calibri Light" panose="020F0302020204030204" pitchFamily="34" charset="0"/>
                <a:cs typeface="Calibri Light" panose="020F0302020204030204" pitchFamily="34" charset="0"/>
              </a:rPr>
              <a:t>48%</a:t>
            </a:r>
          </a:p>
        </p:txBody>
      </p:sp>
      <p:sp>
        <p:nvSpPr>
          <p:cNvPr id="19" name="TextBox 18">
            <a:extLst>
              <a:ext uri="{FF2B5EF4-FFF2-40B4-BE49-F238E27FC236}">
                <a16:creationId xmlns:a16="http://schemas.microsoft.com/office/drawing/2014/main" id="{58EEFFD3-3497-862A-EB78-5D8A540F4396}"/>
              </a:ext>
            </a:extLst>
          </p:cNvPr>
          <p:cNvSpPr txBox="1"/>
          <p:nvPr/>
        </p:nvSpPr>
        <p:spPr>
          <a:xfrm>
            <a:off x="4003772" y="4295256"/>
            <a:ext cx="463731" cy="276999"/>
          </a:xfrm>
          <a:prstGeom prst="rect">
            <a:avLst/>
          </a:prstGeom>
          <a:noFill/>
        </p:spPr>
        <p:txBody>
          <a:bodyPr wrap="square" rtlCol="0">
            <a:spAutoFit/>
          </a:bodyPr>
          <a:lstStyle/>
          <a:p>
            <a:r>
              <a:rPr lang="en-US" sz="1200" dirty="0">
                <a:latin typeface="Calibri Light" panose="020F0302020204030204" pitchFamily="34" charset="0"/>
                <a:cs typeface="Calibri Light" panose="020F0302020204030204" pitchFamily="34" charset="0"/>
              </a:rPr>
              <a:t>22%</a:t>
            </a:r>
          </a:p>
        </p:txBody>
      </p:sp>
      <p:pic>
        <p:nvPicPr>
          <p:cNvPr id="2052" name="Picture 4" descr="Linkedin Logo, symbol, meaning, history, Vector, PNG">
            <a:extLst>
              <a:ext uri="{FF2B5EF4-FFF2-40B4-BE49-F238E27FC236}">
                <a16:creationId xmlns:a16="http://schemas.microsoft.com/office/drawing/2014/main" id="{FD37D9E5-043C-3321-5A41-24D1634E120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7307" b="18598"/>
          <a:stretch/>
        </p:blipFill>
        <p:spPr bwMode="auto">
          <a:xfrm>
            <a:off x="2508064" y="169817"/>
            <a:ext cx="2357846" cy="81505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D50C5BC-6DA7-9268-6DDB-5988B51318F1}"/>
              </a:ext>
            </a:extLst>
          </p:cNvPr>
          <p:cNvSpPr txBox="1"/>
          <p:nvPr/>
        </p:nvSpPr>
        <p:spPr>
          <a:xfrm>
            <a:off x="-15868" y="6556798"/>
            <a:ext cx="9159868" cy="307777"/>
          </a:xfrm>
          <a:prstGeom prst="rect">
            <a:avLst/>
          </a:prstGeom>
          <a:solidFill>
            <a:schemeClr val="tx2">
              <a:lumMod val="75000"/>
            </a:schemeClr>
          </a:solidFill>
        </p:spPr>
        <p:txBody>
          <a:bodyPr wrap="square" rtlCol="0">
            <a:spAutoFit/>
          </a:bodyPr>
          <a:lstStyle/>
          <a:p>
            <a:r>
              <a:rPr lang="en-US" sz="1400" dirty="0">
                <a:solidFill>
                  <a:schemeClr val="bg1">
                    <a:lumMod val="85000"/>
                  </a:schemeClr>
                </a:solidFill>
              </a:rPr>
              <a:t>NBMBA Review   |    Tool Beyond B-School  |  </a:t>
            </a:r>
            <a:r>
              <a:rPr lang="en-US" sz="1400" dirty="0">
                <a:solidFill>
                  <a:schemeClr val="bg1"/>
                </a:solidFill>
              </a:rPr>
              <a:t>RSTAR Clarify Objectives   </a:t>
            </a:r>
            <a:r>
              <a:rPr lang="en-US" sz="1400" dirty="0">
                <a:solidFill>
                  <a:schemeClr val="bg1">
                    <a:lumMod val="85000"/>
                  </a:schemeClr>
                </a:solidFill>
              </a:rPr>
              <a:t>|   RSTAR  Framework    |    Practice</a:t>
            </a:r>
          </a:p>
        </p:txBody>
      </p:sp>
      <p:pic>
        <p:nvPicPr>
          <p:cNvPr id="6" name="Picture 5">
            <a:extLst>
              <a:ext uri="{FF2B5EF4-FFF2-40B4-BE49-F238E27FC236}">
                <a16:creationId xmlns:a16="http://schemas.microsoft.com/office/drawing/2014/main" id="{C47F3173-E17C-8537-DC05-B55BDB97F7CD}"/>
              </a:ext>
            </a:extLst>
          </p:cNvPr>
          <p:cNvPicPr>
            <a:picLocks noChangeAspect="1"/>
          </p:cNvPicPr>
          <p:nvPr/>
        </p:nvPicPr>
        <p:blipFill>
          <a:blip r:embed="rId5"/>
          <a:stretch>
            <a:fillRect/>
          </a:stretch>
        </p:blipFill>
        <p:spPr>
          <a:xfrm>
            <a:off x="7842249" y="6579303"/>
            <a:ext cx="1285875" cy="250902"/>
          </a:xfrm>
          <a:prstGeom prst="rect">
            <a:avLst/>
          </a:prstGeom>
        </p:spPr>
      </p:pic>
    </p:spTree>
    <p:extLst>
      <p:ext uri="{BB962C8B-B14F-4D97-AF65-F5344CB8AC3E}">
        <p14:creationId xmlns:p14="http://schemas.microsoft.com/office/powerpoint/2010/main" val="3557180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288349"/>
            <a:ext cx="9144000" cy="6858000"/>
          </a:xfrm>
          <a:prstGeom prst="rect">
            <a:avLst/>
          </a:prstGeom>
        </p:spPr>
      </p:pic>
      <p:pic>
        <p:nvPicPr>
          <p:cNvPr id="6" name="Picture 5"/>
          <p:cNvPicPr>
            <a:picLocks noChangeAspect="1"/>
          </p:cNvPicPr>
          <p:nvPr/>
        </p:nvPicPr>
        <p:blipFill>
          <a:blip r:embed="rId4"/>
          <a:stretch>
            <a:fillRect/>
          </a:stretch>
        </p:blipFill>
        <p:spPr>
          <a:xfrm>
            <a:off x="2270125" y="1537875"/>
            <a:ext cx="4603750" cy="2588932"/>
          </a:xfrm>
          <a:prstGeom prst="rect">
            <a:avLst/>
          </a:prstGeom>
        </p:spPr>
      </p:pic>
      <p:sp>
        <p:nvSpPr>
          <p:cNvPr id="2" name="TextBox 1"/>
          <p:cNvSpPr txBox="1"/>
          <p:nvPr/>
        </p:nvSpPr>
        <p:spPr>
          <a:xfrm>
            <a:off x="889000" y="4285913"/>
            <a:ext cx="7207249" cy="461665"/>
          </a:xfrm>
          <a:prstGeom prst="rect">
            <a:avLst/>
          </a:prstGeom>
          <a:noFill/>
        </p:spPr>
        <p:txBody>
          <a:bodyPr wrap="square" rtlCol="0">
            <a:spAutoFit/>
          </a:bodyPr>
          <a:lstStyle/>
          <a:p>
            <a:pPr algn="ctr"/>
            <a:r>
              <a:rPr lang="en-US" sz="2400" dirty="0">
                <a:solidFill>
                  <a:schemeClr val="bg1"/>
                </a:solidFill>
              </a:rPr>
              <a:t>Take the Bias Out of Interviews </a:t>
            </a:r>
            <a:r>
              <a:rPr lang="mr-IN" sz="2400" dirty="0">
                <a:solidFill>
                  <a:schemeClr val="bg1"/>
                </a:solidFill>
              </a:rPr>
              <a:t>–</a:t>
            </a:r>
            <a:r>
              <a:rPr lang="en-US" sz="2400" dirty="0">
                <a:solidFill>
                  <a:schemeClr val="bg1"/>
                </a:solidFill>
              </a:rPr>
              <a:t> “Get Beyond the Gut “</a:t>
            </a:r>
          </a:p>
        </p:txBody>
      </p:sp>
      <p:sp>
        <p:nvSpPr>
          <p:cNvPr id="8" name="TextBox 7"/>
          <p:cNvSpPr txBox="1"/>
          <p:nvPr/>
        </p:nvSpPr>
        <p:spPr>
          <a:xfrm>
            <a:off x="55563" y="288349"/>
            <a:ext cx="9017000" cy="1077218"/>
          </a:xfrm>
          <a:prstGeom prst="rect">
            <a:avLst/>
          </a:prstGeom>
          <a:noFill/>
        </p:spPr>
        <p:txBody>
          <a:bodyPr wrap="square" rtlCol="0">
            <a:spAutoFit/>
          </a:bodyPr>
          <a:lstStyle/>
          <a:p>
            <a:pPr algn="ctr"/>
            <a:r>
              <a:rPr lang="en-US" sz="3200" dirty="0">
                <a:solidFill>
                  <a:schemeClr val="bg1"/>
                </a:solidFill>
                <a:latin typeface="Chalkduster"/>
                <a:cs typeface="Chalkduster"/>
              </a:rPr>
              <a:t>UNDERSTAND THE OBJECTIVES for the EMPLOYER</a:t>
            </a:r>
          </a:p>
        </p:txBody>
      </p:sp>
      <p:sp>
        <p:nvSpPr>
          <p:cNvPr id="9" name="TextBox 8"/>
          <p:cNvSpPr txBox="1"/>
          <p:nvPr/>
        </p:nvSpPr>
        <p:spPr>
          <a:xfrm>
            <a:off x="177030" y="4806410"/>
            <a:ext cx="8782243" cy="461665"/>
          </a:xfrm>
          <a:prstGeom prst="rect">
            <a:avLst/>
          </a:prstGeom>
          <a:noFill/>
        </p:spPr>
        <p:txBody>
          <a:bodyPr wrap="square" rtlCol="0">
            <a:spAutoFit/>
          </a:bodyPr>
          <a:lstStyle/>
          <a:p>
            <a:pPr algn="ctr"/>
            <a:r>
              <a:rPr lang="en-US" sz="2400" dirty="0">
                <a:solidFill>
                  <a:schemeClr val="bg1"/>
                </a:solidFill>
              </a:rPr>
              <a:t>Clearly Identify Strengths/Competencies/Leadership Potential </a:t>
            </a:r>
          </a:p>
        </p:txBody>
      </p:sp>
      <p:sp>
        <p:nvSpPr>
          <p:cNvPr id="10" name="TextBox 9"/>
          <p:cNvSpPr txBox="1"/>
          <p:nvPr/>
        </p:nvSpPr>
        <p:spPr>
          <a:xfrm>
            <a:off x="1263656" y="5351894"/>
            <a:ext cx="6683375" cy="1015663"/>
          </a:xfrm>
          <a:prstGeom prst="rect">
            <a:avLst/>
          </a:prstGeom>
          <a:noFill/>
        </p:spPr>
        <p:txBody>
          <a:bodyPr wrap="square" rtlCol="0">
            <a:spAutoFit/>
          </a:bodyPr>
          <a:lstStyle/>
          <a:p>
            <a:pPr algn="ctr"/>
            <a:r>
              <a:rPr lang="en-US" sz="2400" dirty="0">
                <a:solidFill>
                  <a:schemeClr val="bg1"/>
                </a:solidFill>
              </a:rPr>
              <a:t>Get to a More Objective Set of Facts</a:t>
            </a:r>
          </a:p>
          <a:p>
            <a:pPr algn="ctr"/>
            <a:endParaRPr lang="en-US" sz="1200" dirty="0">
              <a:solidFill>
                <a:schemeClr val="bg1"/>
              </a:solidFill>
            </a:endParaRPr>
          </a:p>
          <a:p>
            <a:pPr algn="ctr"/>
            <a:r>
              <a:rPr lang="en-US" sz="2400" dirty="0">
                <a:solidFill>
                  <a:schemeClr val="bg1"/>
                </a:solidFill>
              </a:rPr>
              <a:t>Assess the Hiring Risk</a:t>
            </a:r>
          </a:p>
        </p:txBody>
      </p:sp>
      <p:sp>
        <p:nvSpPr>
          <p:cNvPr id="12" name="TextBox 11">
            <a:extLst>
              <a:ext uri="{FF2B5EF4-FFF2-40B4-BE49-F238E27FC236}">
                <a16:creationId xmlns:a16="http://schemas.microsoft.com/office/drawing/2014/main" id="{E8680636-CC18-DEC3-CEB3-1A3607BBC025}"/>
              </a:ext>
            </a:extLst>
          </p:cNvPr>
          <p:cNvSpPr txBox="1"/>
          <p:nvPr/>
        </p:nvSpPr>
        <p:spPr>
          <a:xfrm>
            <a:off x="-15868" y="6783221"/>
            <a:ext cx="9159868" cy="307777"/>
          </a:xfrm>
          <a:prstGeom prst="rect">
            <a:avLst/>
          </a:prstGeom>
          <a:solidFill>
            <a:schemeClr val="tx2">
              <a:lumMod val="75000"/>
            </a:schemeClr>
          </a:solidFill>
        </p:spPr>
        <p:txBody>
          <a:bodyPr wrap="square" rtlCol="0">
            <a:spAutoFit/>
          </a:bodyPr>
          <a:lstStyle/>
          <a:p>
            <a:r>
              <a:rPr lang="en-US" sz="1400" dirty="0">
                <a:solidFill>
                  <a:srgbClr val="FFFFFF"/>
                </a:solidFill>
              </a:rPr>
              <a:t>NBMBA Review   |    </a:t>
            </a:r>
            <a:r>
              <a:rPr lang="en-US" sz="1400" dirty="0">
                <a:solidFill>
                  <a:schemeClr val="bg1">
                    <a:lumMod val="85000"/>
                  </a:schemeClr>
                </a:solidFill>
              </a:rPr>
              <a:t>Tool Beyond B-School  |  RSTAR Clarify Objectives   |   RSTAR  Framework    |    Practice</a:t>
            </a:r>
          </a:p>
        </p:txBody>
      </p:sp>
      <p:pic>
        <p:nvPicPr>
          <p:cNvPr id="4" name="Picture 3">
            <a:extLst>
              <a:ext uri="{FF2B5EF4-FFF2-40B4-BE49-F238E27FC236}">
                <a16:creationId xmlns:a16="http://schemas.microsoft.com/office/drawing/2014/main" id="{0C95E6EC-4C72-5F34-0AC2-6809F46D51C5}"/>
              </a:ext>
            </a:extLst>
          </p:cNvPr>
          <p:cNvPicPr>
            <a:picLocks noChangeAspect="1"/>
          </p:cNvPicPr>
          <p:nvPr/>
        </p:nvPicPr>
        <p:blipFill>
          <a:blip r:embed="rId5"/>
          <a:stretch>
            <a:fillRect/>
          </a:stretch>
        </p:blipFill>
        <p:spPr>
          <a:xfrm>
            <a:off x="7842249" y="6805726"/>
            <a:ext cx="1285875" cy="250902"/>
          </a:xfrm>
          <a:prstGeom prst="rect">
            <a:avLst/>
          </a:prstGeom>
        </p:spPr>
      </p:pic>
    </p:spTree>
    <p:extLst>
      <p:ext uri="{BB962C8B-B14F-4D97-AF65-F5344CB8AC3E}">
        <p14:creationId xmlns:p14="http://schemas.microsoft.com/office/powerpoint/2010/main" val="4041597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44000" cy="6858000"/>
          </a:xfrm>
          <a:prstGeom prst="rect">
            <a:avLst/>
          </a:prstGeom>
        </p:spPr>
      </p:pic>
      <p:pic>
        <p:nvPicPr>
          <p:cNvPr id="2" name="Picture 1"/>
          <p:cNvPicPr>
            <a:picLocks noChangeAspect="1"/>
          </p:cNvPicPr>
          <p:nvPr/>
        </p:nvPicPr>
        <p:blipFill>
          <a:blip r:embed="rId4"/>
          <a:stretch>
            <a:fillRect/>
          </a:stretch>
        </p:blipFill>
        <p:spPr>
          <a:xfrm>
            <a:off x="679074" y="1061397"/>
            <a:ext cx="1664208" cy="1664208"/>
          </a:xfrm>
          <a:prstGeom prst="ellipse">
            <a:avLst/>
          </a:prstGeom>
        </p:spPr>
      </p:pic>
      <p:pic>
        <p:nvPicPr>
          <p:cNvPr id="6" name="Picture 5"/>
          <p:cNvPicPr>
            <a:picLocks noChangeAspect="1"/>
          </p:cNvPicPr>
          <p:nvPr/>
        </p:nvPicPr>
        <p:blipFill>
          <a:blip r:embed="rId5"/>
          <a:stretch>
            <a:fillRect/>
          </a:stretch>
        </p:blipFill>
        <p:spPr>
          <a:xfrm>
            <a:off x="2102410" y="2374091"/>
            <a:ext cx="1664208" cy="1664208"/>
          </a:xfrm>
          <a:prstGeom prst="ellipse">
            <a:avLst/>
          </a:prstGeom>
        </p:spPr>
      </p:pic>
      <p:pic>
        <p:nvPicPr>
          <p:cNvPr id="7" name="Picture 6"/>
          <p:cNvPicPr>
            <a:picLocks noChangeAspect="1"/>
          </p:cNvPicPr>
          <p:nvPr/>
        </p:nvPicPr>
        <p:blipFill>
          <a:blip r:embed="rId6"/>
          <a:stretch>
            <a:fillRect/>
          </a:stretch>
        </p:blipFill>
        <p:spPr>
          <a:xfrm>
            <a:off x="244275" y="2970336"/>
            <a:ext cx="1664208" cy="1664208"/>
          </a:xfrm>
          <a:prstGeom prst="ellipse">
            <a:avLst/>
          </a:prstGeom>
        </p:spPr>
      </p:pic>
      <p:pic>
        <p:nvPicPr>
          <p:cNvPr id="8" name="Picture 7"/>
          <p:cNvPicPr>
            <a:picLocks noChangeAspect="1"/>
          </p:cNvPicPr>
          <p:nvPr/>
        </p:nvPicPr>
        <p:blipFill>
          <a:blip r:embed="rId7"/>
          <a:stretch>
            <a:fillRect/>
          </a:stretch>
        </p:blipFill>
        <p:spPr>
          <a:xfrm>
            <a:off x="7072918" y="4211222"/>
            <a:ext cx="1761571" cy="1761571"/>
          </a:xfrm>
          <a:prstGeom prst="ellipse">
            <a:avLst/>
          </a:prstGeom>
        </p:spPr>
      </p:pic>
      <p:pic>
        <p:nvPicPr>
          <p:cNvPr id="9" name="Picture 8"/>
          <p:cNvPicPr>
            <a:picLocks noChangeAspect="1"/>
          </p:cNvPicPr>
          <p:nvPr/>
        </p:nvPicPr>
        <p:blipFill>
          <a:blip r:embed="rId8"/>
          <a:stretch>
            <a:fillRect/>
          </a:stretch>
        </p:blipFill>
        <p:spPr>
          <a:xfrm>
            <a:off x="5572116" y="1204031"/>
            <a:ext cx="1664208" cy="1664208"/>
          </a:xfrm>
          <a:prstGeom prst="ellipse">
            <a:avLst/>
          </a:prstGeom>
        </p:spPr>
      </p:pic>
      <p:pic>
        <p:nvPicPr>
          <p:cNvPr id="10" name="Picture 9"/>
          <p:cNvPicPr>
            <a:picLocks noChangeAspect="1"/>
          </p:cNvPicPr>
          <p:nvPr/>
        </p:nvPicPr>
        <p:blipFill>
          <a:blip r:embed="rId9"/>
          <a:stretch>
            <a:fillRect/>
          </a:stretch>
        </p:blipFill>
        <p:spPr>
          <a:xfrm>
            <a:off x="4482568" y="2725605"/>
            <a:ext cx="1660867" cy="1660867"/>
          </a:xfrm>
          <a:prstGeom prst="ellipse">
            <a:avLst/>
          </a:prstGeom>
        </p:spPr>
      </p:pic>
      <p:pic>
        <p:nvPicPr>
          <p:cNvPr id="11" name="Picture 10"/>
          <p:cNvPicPr>
            <a:picLocks noChangeAspect="1"/>
          </p:cNvPicPr>
          <p:nvPr/>
        </p:nvPicPr>
        <p:blipFill>
          <a:blip r:embed="rId10"/>
          <a:stretch>
            <a:fillRect/>
          </a:stretch>
        </p:blipFill>
        <p:spPr>
          <a:xfrm>
            <a:off x="3579445" y="1061397"/>
            <a:ext cx="1664208" cy="1664208"/>
          </a:xfrm>
          <a:prstGeom prst="ellipse">
            <a:avLst/>
          </a:prstGeom>
        </p:spPr>
      </p:pic>
      <p:pic>
        <p:nvPicPr>
          <p:cNvPr id="12" name="Picture 11"/>
          <p:cNvPicPr>
            <a:picLocks noChangeAspect="1"/>
          </p:cNvPicPr>
          <p:nvPr/>
        </p:nvPicPr>
        <p:blipFill>
          <a:blip r:embed="rId11"/>
          <a:stretch>
            <a:fillRect/>
          </a:stretch>
        </p:blipFill>
        <p:spPr>
          <a:xfrm>
            <a:off x="7173979" y="2298803"/>
            <a:ext cx="1660510" cy="1664208"/>
          </a:xfrm>
          <a:prstGeom prst="ellipse">
            <a:avLst/>
          </a:prstGeom>
        </p:spPr>
      </p:pic>
      <p:pic>
        <p:nvPicPr>
          <p:cNvPr id="13" name="Picture 12"/>
          <p:cNvPicPr>
            <a:picLocks noChangeAspect="1"/>
          </p:cNvPicPr>
          <p:nvPr/>
        </p:nvPicPr>
        <p:blipFill>
          <a:blip r:embed="rId12"/>
          <a:stretch>
            <a:fillRect/>
          </a:stretch>
        </p:blipFill>
        <p:spPr>
          <a:xfrm>
            <a:off x="3119600" y="4211222"/>
            <a:ext cx="1664208" cy="1664208"/>
          </a:xfrm>
          <a:prstGeom prst="ellipse">
            <a:avLst/>
          </a:prstGeom>
        </p:spPr>
      </p:pic>
      <p:pic>
        <p:nvPicPr>
          <p:cNvPr id="14" name="Picture 13"/>
          <p:cNvPicPr>
            <a:picLocks noChangeAspect="1"/>
          </p:cNvPicPr>
          <p:nvPr/>
        </p:nvPicPr>
        <p:blipFill>
          <a:blip r:embed="rId13"/>
          <a:stretch>
            <a:fillRect/>
          </a:stretch>
        </p:blipFill>
        <p:spPr>
          <a:xfrm>
            <a:off x="985639" y="4700129"/>
            <a:ext cx="1664208" cy="1664208"/>
          </a:xfrm>
          <a:prstGeom prst="ellipse">
            <a:avLst/>
          </a:prstGeom>
        </p:spPr>
      </p:pic>
      <p:pic>
        <p:nvPicPr>
          <p:cNvPr id="15" name="Picture 14"/>
          <p:cNvPicPr>
            <a:picLocks noChangeAspect="1"/>
          </p:cNvPicPr>
          <p:nvPr/>
        </p:nvPicPr>
        <p:blipFill>
          <a:blip r:embed="rId14"/>
          <a:stretch>
            <a:fillRect/>
          </a:stretch>
        </p:blipFill>
        <p:spPr>
          <a:xfrm>
            <a:off x="4937089" y="4700144"/>
            <a:ext cx="1664208" cy="1664208"/>
          </a:xfrm>
          <a:prstGeom prst="ellipse">
            <a:avLst/>
          </a:prstGeom>
        </p:spPr>
      </p:pic>
      <p:sp>
        <p:nvSpPr>
          <p:cNvPr id="16" name="TextBox 15"/>
          <p:cNvSpPr txBox="1"/>
          <p:nvPr/>
        </p:nvSpPr>
        <p:spPr>
          <a:xfrm>
            <a:off x="55563" y="135070"/>
            <a:ext cx="9017000" cy="584776"/>
          </a:xfrm>
          <a:prstGeom prst="rect">
            <a:avLst/>
          </a:prstGeom>
          <a:noFill/>
        </p:spPr>
        <p:txBody>
          <a:bodyPr wrap="square" rtlCol="0">
            <a:spAutoFit/>
          </a:bodyPr>
          <a:lstStyle/>
          <a:p>
            <a:pPr algn="ctr"/>
            <a:r>
              <a:rPr lang="en-US" sz="3200" dirty="0">
                <a:solidFill>
                  <a:schemeClr val="bg1"/>
                </a:solidFill>
                <a:latin typeface="Chalkduster"/>
                <a:cs typeface="Chalkduster"/>
              </a:rPr>
              <a:t>FEEDBACK</a:t>
            </a:r>
          </a:p>
        </p:txBody>
      </p:sp>
      <p:sp>
        <p:nvSpPr>
          <p:cNvPr id="19" name="TextBox 18">
            <a:extLst>
              <a:ext uri="{FF2B5EF4-FFF2-40B4-BE49-F238E27FC236}">
                <a16:creationId xmlns:a16="http://schemas.microsoft.com/office/drawing/2014/main" id="{A1FC719B-BB5E-23CD-B2BA-8A8AD2633113}"/>
              </a:ext>
            </a:extLst>
          </p:cNvPr>
          <p:cNvSpPr txBox="1"/>
          <p:nvPr/>
        </p:nvSpPr>
        <p:spPr>
          <a:xfrm>
            <a:off x="-1354" y="6556798"/>
            <a:ext cx="9159868" cy="307777"/>
          </a:xfrm>
          <a:prstGeom prst="rect">
            <a:avLst/>
          </a:prstGeom>
          <a:solidFill>
            <a:schemeClr val="tx2">
              <a:lumMod val="75000"/>
            </a:schemeClr>
          </a:solidFill>
        </p:spPr>
        <p:txBody>
          <a:bodyPr wrap="square" rtlCol="0">
            <a:spAutoFit/>
          </a:bodyPr>
          <a:lstStyle/>
          <a:p>
            <a:r>
              <a:rPr lang="en-US" sz="1400" dirty="0">
                <a:solidFill>
                  <a:schemeClr val="bg1">
                    <a:lumMod val="85000"/>
                  </a:schemeClr>
                </a:solidFill>
              </a:rPr>
              <a:t>NBMBA Review   |    Tool Beyond B-School  |  </a:t>
            </a:r>
            <a:r>
              <a:rPr lang="en-US" sz="1400" dirty="0">
                <a:solidFill>
                  <a:schemeClr val="bg1"/>
                </a:solidFill>
              </a:rPr>
              <a:t>RSTAR Clarify Objectives   </a:t>
            </a:r>
            <a:r>
              <a:rPr lang="en-US" sz="1400" dirty="0">
                <a:solidFill>
                  <a:schemeClr val="bg1">
                    <a:lumMod val="85000"/>
                  </a:schemeClr>
                </a:solidFill>
              </a:rPr>
              <a:t>|   RSTAR  Framework    |    Practice</a:t>
            </a:r>
          </a:p>
        </p:txBody>
      </p:sp>
      <p:pic>
        <p:nvPicPr>
          <p:cNvPr id="4" name="Picture 3">
            <a:extLst>
              <a:ext uri="{FF2B5EF4-FFF2-40B4-BE49-F238E27FC236}">
                <a16:creationId xmlns:a16="http://schemas.microsoft.com/office/drawing/2014/main" id="{3A01350B-C394-761D-6258-06D46E8D9164}"/>
              </a:ext>
            </a:extLst>
          </p:cNvPr>
          <p:cNvPicPr>
            <a:picLocks noChangeAspect="1"/>
          </p:cNvPicPr>
          <p:nvPr/>
        </p:nvPicPr>
        <p:blipFill>
          <a:blip r:embed="rId15"/>
          <a:stretch>
            <a:fillRect/>
          </a:stretch>
        </p:blipFill>
        <p:spPr>
          <a:xfrm>
            <a:off x="7842249" y="6579303"/>
            <a:ext cx="1285875" cy="250902"/>
          </a:xfrm>
          <a:prstGeom prst="rect">
            <a:avLst/>
          </a:prstGeom>
        </p:spPr>
      </p:pic>
    </p:spTree>
    <p:extLst>
      <p:ext uri="{BB962C8B-B14F-4D97-AF65-F5344CB8AC3E}">
        <p14:creationId xmlns:p14="http://schemas.microsoft.com/office/powerpoint/2010/main" val="2730894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44000" cy="6858000"/>
          </a:xfrm>
          <a:prstGeom prst="rect">
            <a:avLst/>
          </a:prstGeom>
        </p:spPr>
      </p:pic>
      <p:sp>
        <p:nvSpPr>
          <p:cNvPr id="3" name="TextBox 2"/>
          <p:cNvSpPr txBox="1"/>
          <p:nvPr/>
        </p:nvSpPr>
        <p:spPr>
          <a:xfrm>
            <a:off x="0" y="6542284"/>
            <a:ext cx="9144000" cy="307777"/>
          </a:xfrm>
          <a:prstGeom prst="rect">
            <a:avLst/>
          </a:prstGeom>
          <a:solidFill>
            <a:schemeClr val="tx2">
              <a:lumMod val="75000"/>
            </a:schemeClr>
          </a:solidFill>
        </p:spPr>
        <p:txBody>
          <a:bodyPr wrap="square" rtlCol="0">
            <a:spAutoFit/>
          </a:bodyPr>
          <a:lstStyle/>
          <a:p>
            <a:r>
              <a:rPr lang="en-US" sz="1400" dirty="0">
                <a:solidFill>
                  <a:srgbClr val="FFFFFF"/>
                </a:solidFill>
              </a:rPr>
              <a:t>Data &amp; Feedback    |    </a:t>
            </a:r>
            <a:r>
              <a:rPr lang="en-US" sz="1400" dirty="0">
                <a:solidFill>
                  <a:srgbClr val="A6A6A6"/>
                </a:solidFill>
              </a:rPr>
              <a:t>Clarify Objectives    |   Success  Framework    |    Practice</a:t>
            </a:r>
          </a:p>
        </p:txBody>
      </p:sp>
      <p:pic>
        <p:nvPicPr>
          <p:cNvPr id="4" name="Picture 3"/>
          <p:cNvPicPr>
            <a:picLocks noChangeAspect="1"/>
          </p:cNvPicPr>
          <p:nvPr/>
        </p:nvPicPr>
        <p:blipFill>
          <a:blip r:embed="rId4"/>
          <a:stretch>
            <a:fillRect/>
          </a:stretch>
        </p:blipFill>
        <p:spPr>
          <a:xfrm>
            <a:off x="7826373" y="6581974"/>
            <a:ext cx="1285875" cy="250902"/>
          </a:xfrm>
          <a:prstGeom prst="rect">
            <a:avLst/>
          </a:prstGeom>
        </p:spPr>
      </p:pic>
      <p:pic>
        <p:nvPicPr>
          <p:cNvPr id="8" name="Picture 7"/>
          <p:cNvPicPr>
            <a:picLocks noChangeAspect="1"/>
          </p:cNvPicPr>
          <p:nvPr/>
        </p:nvPicPr>
        <p:blipFill>
          <a:blip r:embed="rId5"/>
          <a:stretch>
            <a:fillRect/>
          </a:stretch>
        </p:blipFill>
        <p:spPr>
          <a:xfrm>
            <a:off x="379605" y="525400"/>
            <a:ext cx="1761571" cy="1761571"/>
          </a:xfrm>
          <a:prstGeom prst="ellipse">
            <a:avLst/>
          </a:prstGeom>
        </p:spPr>
      </p:pic>
      <p:sp>
        <p:nvSpPr>
          <p:cNvPr id="18" name="TextBox 17"/>
          <p:cNvSpPr txBox="1"/>
          <p:nvPr/>
        </p:nvSpPr>
        <p:spPr>
          <a:xfrm>
            <a:off x="204758" y="2486312"/>
            <a:ext cx="2766375" cy="523220"/>
          </a:xfrm>
          <a:prstGeom prst="rect">
            <a:avLst/>
          </a:prstGeom>
          <a:noFill/>
        </p:spPr>
        <p:txBody>
          <a:bodyPr wrap="square" rtlCol="0">
            <a:spAutoFit/>
          </a:bodyPr>
          <a:lstStyle/>
          <a:p>
            <a:r>
              <a:rPr lang="en-US" sz="1600" b="1" dirty="0">
                <a:solidFill>
                  <a:srgbClr val="FFFFFF"/>
                </a:solidFill>
              </a:rPr>
              <a:t>Phyllis Wagner</a:t>
            </a:r>
          </a:p>
          <a:p>
            <a:r>
              <a:rPr lang="en-US" sz="1200" i="1" dirty="0">
                <a:solidFill>
                  <a:srgbClr val="FFFFFF"/>
                </a:solidFill>
              </a:rPr>
              <a:t>Principal &amp; CEO</a:t>
            </a:r>
          </a:p>
        </p:txBody>
      </p:sp>
      <p:graphicFrame>
        <p:nvGraphicFramePr>
          <p:cNvPr id="2" name="Object 1">
            <a:extLst>
              <a:ext uri="{FF2B5EF4-FFF2-40B4-BE49-F238E27FC236}">
                <a16:creationId xmlns:a16="http://schemas.microsoft.com/office/drawing/2014/main" id="{FA21E0C2-211D-6D16-FFD6-21FC1033238B}"/>
              </a:ext>
            </a:extLst>
          </p:cNvPr>
          <p:cNvGraphicFramePr>
            <a:graphicFrameLocks noChangeAspect="1"/>
          </p:cNvGraphicFramePr>
          <p:nvPr>
            <p:extLst>
              <p:ext uri="{D42A27DB-BD31-4B8C-83A1-F6EECF244321}">
                <p14:modId xmlns:p14="http://schemas.microsoft.com/office/powerpoint/2010/main" val="3945508508"/>
              </p:ext>
            </p:extLst>
          </p:nvPr>
        </p:nvGraphicFramePr>
        <p:xfrm>
          <a:off x="2009775" y="547688"/>
          <a:ext cx="6929438" cy="5446712"/>
        </p:xfrm>
        <a:graphic>
          <a:graphicData uri="http://schemas.openxmlformats.org/presentationml/2006/ole">
            <mc:AlternateContent xmlns:mc="http://schemas.openxmlformats.org/markup-compatibility/2006">
              <mc:Choice xmlns:v="urn:schemas-microsoft-com:vml" Requires="v">
                <p:oleObj name="Document" r:id="rId6" imgW="5943600" imgH="4673600" progId="Word.Document.12">
                  <p:embed/>
                </p:oleObj>
              </mc:Choice>
              <mc:Fallback>
                <p:oleObj name="Document" r:id="rId6" imgW="5943600" imgH="4673600" progId="Word.Document.12">
                  <p:embed/>
                  <p:pic>
                    <p:nvPicPr>
                      <p:cNvPr id="12" name="Object 11">
                        <a:extLst>
                          <a:ext uri="{FF2B5EF4-FFF2-40B4-BE49-F238E27FC236}">
                            <a16:creationId xmlns:a16="http://schemas.microsoft.com/office/drawing/2014/main" id="{1D9C1D35-7277-3449-973F-07B9D9B242A2}"/>
                          </a:ext>
                        </a:extLst>
                      </p:cNvPr>
                      <p:cNvPicPr/>
                      <p:nvPr/>
                    </p:nvPicPr>
                    <p:blipFill>
                      <a:blip r:embed="rId7"/>
                      <a:stretch>
                        <a:fillRect/>
                      </a:stretch>
                    </p:blipFill>
                    <p:spPr>
                      <a:xfrm>
                        <a:off x="2009775" y="547688"/>
                        <a:ext cx="6929438" cy="5446712"/>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1232596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44000" cy="6858000"/>
          </a:xfrm>
          <a:prstGeom prst="rect">
            <a:avLst/>
          </a:prstGeom>
        </p:spPr>
      </p:pic>
      <p:sp>
        <p:nvSpPr>
          <p:cNvPr id="3" name="TextBox 2"/>
          <p:cNvSpPr txBox="1"/>
          <p:nvPr/>
        </p:nvSpPr>
        <p:spPr>
          <a:xfrm>
            <a:off x="0" y="6542284"/>
            <a:ext cx="9144000" cy="307777"/>
          </a:xfrm>
          <a:prstGeom prst="rect">
            <a:avLst/>
          </a:prstGeom>
          <a:solidFill>
            <a:schemeClr val="tx2">
              <a:lumMod val="75000"/>
            </a:schemeClr>
          </a:solidFill>
        </p:spPr>
        <p:txBody>
          <a:bodyPr wrap="square" rtlCol="0">
            <a:spAutoFit/>
          </a:bodyPr>
          <a:lstStyle/>
          <a:p>
            <a:r>
              <a:rPr lang="en-US" sz="1400" dirty="0">
                <a:solidFill>
                  <a:srgbClr val="FFFFFF"/>
                </a:solidFill>
              </a:rPr>
              <a:t>Data &amp; Feedback    |    </a:t>
            </a:r>
            <a:r>
              <a:rPr lang="en-US" sz="1400" dirty="0">
                <a:solidFill>
                  <a:srgbClr val="A6A6A6"/>
                </a:solidFill>
              </a:rPr>
              <a:t>Clarify Objectives    |   Success  Framework    |    Practice</a:t>
            </a:r>
          </a:p>
        </p:txBody>
      </p:sp>
      <p:pic>
        <p:nvPicPr>
          <p:cNvPr id="4" name="Picture 3"/>
          <p:cNvPicPr>
            <a:picLocks noChangeAspect="1"/>
          </p:cNvPicPr>
          <p:nvPr/>
        </p:nvPicPr>
        <p:blipFill>
          <a:blip r:embed="rId4"/>
          <a:stretch>
            <a:fillRect/>
          </a:stretch>
        </p:blipFill>
        <p:spPr>
          <a:xfrm>
            <a:off x="7826373" y="6581974"/>
            <a:ext cx="1285875" cy="250902"/>
          </a:xfrm>
          <a:prstGeom prst="rect">
            <a:avLst/>
          </a:prstGeom>
        </p:spPr>
      </p:pic>
      <p:pic>
        <p:nvPicPr>
          <p:cNvPr id="7" name="Picture 6"/>
          <p:cNvPicPr>
            <a:picLocks noChangeAspect="1"/>
          </p:cNvPicPr>
          <p:nvPr/>
        </p:nvPicPr>
        <p:blipFill>
          <a:blip r:embed="rId5"/>
          <a:stretch>
            <a:fillRect/>
          </a:stretch>
        </p:blipFill>
        <p:spPr>
          <a:xfrm>
            <a:off x="273471" y="2598104"/>
            <a:ext cx="1664208" cy="1664208"/>
          </a:xfrm>
          <a:prstGeom prst="ellipse">
            <a:avLst/>
          </a:prstGeom>
        </p:spPr>
      </p:pic>
      <p:sp>
        <p:nvSpPr>
          <p:cNvPr id="16" name="TextBox 15"/>
          <p:cNvSpPr txBox="1"/>
          <p:nvPr/>
        </p:nvSpPr>
        <p:spPr>
          <a:xfrm>
            <a:off x="130895" y="4262312"/>
            <a:ext cx="1806784" cy="984885"/>
          </a:xfrm>
          <a:prstGeom prst="rect">
            <a:avLst/>
          </a:prstGeom>
          <a:noFill/>
        </p:spPr>
        <p:txBody>
          <a:bodyPr wrap="square" rtlCol="0">
            <a:spAutoFit/>
          </a:bodyPr>
          <a:lstStyle/>
          <a:p>
            <a:pPr algn="ctr"/>
            <a:r>
              <a:rPr lang="en-US" sz="1600" b="1" dirty="0">
                <a:solidFill>
                  <a:srgbClr val="FFFFFF"/>
                </a:solidFill>
              </a:rPr>
              <a:t>Cori Lindstrom</a:t>
            </a:r>
          </a:p>
          <a:p>
            <a:pPr algn="ctr"/>
            <a:r>
              <a:rPr lang="en-US" sz="1400" i="1" dirty="0">
                <a:solidFill>
                  <a:srgbClr val="FFFFFF"/>
                </a:solidFill>
              </a:rPr>
              <a:t>Vice President</a:t>
            </a:r>
          </a:p>
          <a:p>
            <a:pPr algn="ctr"/>
            <a:r>
              <a:rPr lang="en-US" sz="1400" i="1" dirty="0">
                <a:solidFill>
                  <a:srgbClr val="FFFFFF"/>
                </a:solidFill>
              </a:rPr>
              <a:t>Human Resources</a:t>
            </a:r>
          </a:p>
          <a:p>
            <a:pPr algn="ctr"/>
            <a:endParaRPr lang="en-US" sz="1400" dirty="0">
              <a:solidFill>
                <a:srgbClr val="FFFFFF"/>
              </a:solidFill>
            </a:endParaRPr>
          </a:p>
        </p:txBody>
      </p:sp>
      <p:sp>
        <p:nvSpPr>
          <p:cNvPr id="17" name="TextBox 16"/>
          <p:cNvSpPr txBox="1"/>
          <p:nvPr/>
        </p:nvSpPr>
        <p:spPr>
          <a:xfrm>
            <a:off x="2119488" y="560668"/>
            <a:ext cx="6737109" cy="4585871"/>
          </a:xfrm>
          <a:prstGeom prst="rect">
            <a:avLst/>
          </a:prstGeom>
          <a:noFill/>
        </p:spPr>
        <p:txBody>
          <a:bodyPr wrap="square" rtlCol="0">
            <a:spAutoFit/>
          </a:bodyPr>
          <a:lstStyle/>
          <a:p>
            <a:pPr algn="ctr"/>
            <a:r>
              <a:rPr lang="en-US" sz="2000" b="1" dirty="0">
                <a:solidFill>
                  <a:srgbClr val="FFC000"/>
                </a:solidFill>
              </a:rPr>
              <a:t>“I think the RSTAR model is a great way to </a:t>
            </a:r>
            <a:r>
              <a:rPr lang="en-US" sz="2000" b="1" i="1" dirty="0">
                <a:solidFill>
                  <a:srgbClr val="FFC000"/>
                </a:solidFill>
              </a:rPr>
              <a:t>clearly showcase what opportunity/problem existed and allow a candidate to outline their ‘actions’ and ‘impact’.</a:t>
            </a:r>
            <a:r>
              <a:rPr lang="en-US" sz="2000" b="1" dirty="0">
                <a:solidFill>
                  <a:srgbClr val="FFC000"/>
                </a:solidFill>
              </a:rPr>
              <a:t>  </a:t>
            </a:r>
          </a:p>
          <a:p>
            <a:pPr algn="ctr"/>
            <a:endParaRPr lang="en-US" sz="2000" b="1" dirty="0">
              <a:solidFill>
                <a:srgbClr val="FFFFFF"/>
              </a:solidFill>
            </a:endParaRPr>
          </a:p>
          <a:p>
            <a:pPr marL="171450" indent="-171450">
              <a:buFont typeface="Arial"/>
              <a:buChar char="•"/>
            </a:pPr>
            <a:r>
              <a:rPr lang="en-US" sz="2000" b="1" dirty="0">
                <a:solidFill>
                  <a:srgbClr val="FFFFFF"/>
                </a:solidFill>
              </a:rPr>
              <a:t> If you’re hiring for the best talent, the interviewer wants to know that the candidate can achieve outcomes and results. </a:t>
            </a:r>
          </a:p>
          <a:p>
            <a:r>
              <a:rPr lang="sk-SK" sz="2000" b="1" dirty="0">
                <a:solidFill>
                  <a:srgbClr val="FFFFFF"/>
                </a:solidFill>
              </a:rPr>
              <a:t> </a:t>
            </a:r>
          </a:p>
          <a:p>
            <a:pPr marL="171450" indent="-171450">
              <a:buFont typeface="Arial"/>
              <a:buChar char="•"/>
            </a:pPr>
            <a:r>
              <a:rPr lang="sk-SK" sz="2000" b="1" dirty="0">
                <a:solidFill>
                  <a:srgbClr val="FFFFFF"/>
                </a:solidFill>
              </a:rPr>
              <a:t>RSTAR stories should be brief and focused, allowing the interviewer to ask additional questions, but still need to have enough details that it’s a powerful example. </a:t>
            </a:r>
          </a:p>
          <a:p>
            <a:r>
              <a:rPr lang="sk-SK" sz="2000" b="1" dirty="0">
                <a:solidFill>
                  <a:srgbClr val="FFFFFF"/>
                </a:solidFill>
              </a:rPr>
              <a:t>  </a:t>
            </a:r>
          </a:p>
          <a:p>
            <a:pPr marL="171450" indent="-171450">
              <a:buFont typeface="Arial"/>
              <a:buChar char="•"/>
            </a:pPr>
            <a:r>
              <a:rPr lang="sk-SK" sz="2000" b="1" dirty="0">
                <a:solidFill>
                  <a:srgbClr val="FFFFFF"/>
                </a:solidFill>
              </a:rPr>
              <a:t>As candidates think through </a:t>
            </a:r>
            <a:r>
              <a:rPr lang="sk-SK" sz="2000" b="1" dirty="0" err="1">
                <a:solidFill>
                  <a:srgbClr val="FFFFFF"/>
                </a:solidFill>
              </a:rPr>
              <a:t>different</a:t>
            </a:r>
            <a:r>
              <a:rPr lang="sk-SK" sz="2000" b="1" dirty="0">
                <a:solidFill>
                  <a:srgbClr val="FFFFFF"/>
                </a:solidFill>
              </a:rPr>
              <a:t> RSTAR models from their own experiences they learn a lot about themselves, what helped them to be  successful, and how to replicate it. </a:t>
            </a:r>
          </a:p>
          <a:p>
            <a:r>
              <a:rPr lang="sk-SK" sz="1200" dirty="0">
                <a:solidFill>
                  <a:srgbClr val="FFFFFF"/>
                </a:solidFill>
              </a:rPr>
              <a:t> </a:t>
            </a:r>
            <a:r>
              <a:rPr lang="sk-SK" sz="1200" i="1" dirty="0">
                <a:solidFill>
                  <a:srgbClr val="FFFFFF"/>
                </a:solidFill>
              </a:rPr>
              <a:t>  </a:t>
            </a:r>
            <a:endParaRPr lang="sk-SK" sz="1200" dirty="0">
              <a:solidFill>
                <a:srgbClr val="FFFFFF"/>
              </a:solidFill>
            </a:endParaRPr>
          </a:p>
        </p:txBody>
      </p:sp>
      <p:pic>
        <p:nvPicPr>
          <p:cNvPr id="20" name="Picture 19"/>
          <p:cNvPicPr>
            <a:picLocks noChangeAspect="1"/>
          </p:cNvPicPr>
          <p:nvPr/>
        </p:nvPicPr>
        <p:blipFill>
          <a:blip r:embed="rId6"/>
          <a:stretch>
            <a:fillRect/>
          </a:stretch>
        </p:blipFill>
        <p:spPr>
          <a:xfrm>
            <a:off x="615967" y="5063832"/>
            <a:ext cx="792768" cy="792768"/>
          </a:xfrm>
          <a:prstGeom prst="rect">
            <a:avLst/>
          </a:prstGeom>
        </p:spPr>
      </p:pic>
      <p:sp>
        <p:nvSpPr>
          <p:cNvPr id="2" name="TextBox 1"/>
          <p:cNvSpPr txBox="1"/>
          <p:nvPr/>
        </p:nvSpPr>
        <p:spPr>
          <a:xfrm>
            <a:off x="496342" y="1373155"/>
            <a:ext cx="1335743" cy="1200329"/>
          </a:xfrm>
          <a:prstGeom prst="rect">
            <a:avLst/>
          </a:prstGeom>
          <a:noFill/>
        </p:spPr>
        <p:txBody>
          <a:bodyPr wrap="square" rtlCol="0">
            <a:spAutoFit/>
          </a:bodyPr>
          <a:lstStyle/>
          <a:p>
            <a:pPr algn="ctr"/>
            <a:r>
              <a:rPr lang="en-US" sz="7200" b="1" dirty="0">
                <a:solidFill>
                  <a:schemeClr val="bg1"/>
                </a:solidFill>
                <a:latin typeface="Bookman Old Style"/>
                <a:cs typeface="Bookman Old Style"/>
              </a:rPr>
              <a:t>“</a:t>
            </a:r>
          </a:p>
        </p:txBody>
      </p:sp>
    </p:spTree>
    <p:extLst>
      <p:ext uri="{BB962C8B-B14F-4D97-AF65-F5344CB8AC3E}">
        <p14:creationId xmlns:p14="http://schemas.microsoft.com/office/powerpoint/2010/main" val="3511535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44000" cy="6858000"/>
          </a:xfrm>
          <a:prstGeom prst="rect">
            <a:avLst/>
          </a:prstGeom>
        </p:spPr>
      </p:pic>
      <p:sp>
        <p:nvSpPr>
          <p:cNvPr id="3" name="TextBox 2"/>
          <p:cNvSpPr txBox="1"/>
          <p:nvPr/>
        </p:nvSpPr>
        <p:spPr>
          <a:xfrm>
            <a:off x="0" y="6542284"/>
            <a:ext cx="9144000" cy="307777"/>
          </a:xfrm>
          <a:prstGeom prst="rect">
            <a:avLst/>
          </a:prstGeom>
          <a:solidFill>
            <a:schemeClr val="tx2">
              <a:lumMod val="75000"/>
            </a:schemeClr>
          </a:solidFill>
        </p:spPr>
        <p:txBody>
          <a:bodyPr wrap="square" rtlCol="0">
            <a:spAutoFit/>
          </a:bodyPr>
          <a:lstStyle/>
          <a:p>
            <a:r>
              <a:rPr lang="en-US" sz="1400" dirty="0">
                <a:solidFill>
                  <a:srgbClr val="FFFFFF"/>
                </a:solidFill>
              </a:rPr>
              <a:t>Data &amp; Feedback    |    </a:t>
            </a:r>
            <a:r>
              <a:rPr lang="en-US" sz="1400" dirty="0">
                <a:solidFill>
                  <a:srgbClr val="A6A6A6"/>
                </a:solidFill>
              </a:rPr>
              <a:t>Clarify Objectives    |   Success  Framework    |    Practice</a:t>
            </a:r>
          </a:p>
        </p:txBody>
      </p:sp>
      <p:pic>
        <p:nvPicPr>
          <p:cNvPr id="4" name="Picture 3"/>
          <p:cNvPicPr>
            <a:picLocks noChangeAspect="1"/>
          </p:cNvPicPr>
          <p:nvPr/>
        </p:nvPicPr>
        <p:blipFill>
          <a:blip r:embed="rId4"/>
          <a:stretch>
            <a:fillRect/>
          </a:stretch>
        </p:blipFill>
        <p:spPr>
          <a:xfrm>
            <a:off x="7826373" y="6581974"/>
            <a:ext cx="1285875" cy="250902"/>
          </a:xfrm>
          <a:prstGeom prst="rect">
            <a:avLst/>
          </a:prstGeom>
        </p:spPr>
      </p:pic>
      <p:pic>
        <p:nvPicPr>
          <p:cNvPr id="15" name="Picture 14"/>
          <p:cNvPicPr>
            <a:picLocks noChangeAspect="1"/>
          </p:cNvPicPr>
          <p:nvPr/>
        </p:nvPicPr>
        <p:blipFill>
          <a:blip r:embed="rId5"/>
          <a:stretch>
            <a:fillRect/>
          </a:stretch>
        </p:blipFill>
        <p:spPr>
          <a:xfrm>
            <a:off x="4937089" y="4700144"/>
            <a:ext cx="1664208" cy="1664208"/>
          </a:xfrm>
          <a:prstGeom prst="ellipse">
            <a:avLst/>
          </a:prstGeom>
        </p:spPr>
      </p:pic>
      <p:sp>
        <p:nvSpPr>
          <p:cNvPr id="16" name="TextBox 15"/>
          <p:cNvSpPr txBox="1"/>
          <p:nvPr/>
        </p:nvSpPr>
        <p:spPr>
          <a:xfrm>
            <a:off x="6601297" y="4870022"/>
            <a:ext cx="2335726" cy="707886"/>
          </a:xfrm>
          <a:prstGeom prst="rect">
            <a:avLst/>
          </a:prstGeom>
          <a:noFill/>
        </p:spPr>
        <p:txBody>
          <a:bodyPr wrap="square" rtlCol="0">
            <a:spAutoFit/>
          </a:bodyPr>
          <a:lstStyle/>
          <a:p>
            <a:r>
              <a:rPr lang="en-US" sz="1600" b="1" dirty="0" err="1">
                <a:solidFill>
                  <a:srgbClr val="FFFFFF"/>
                </a:solidFill>
              </a:rPr>
              <a:t>Briant</a:t>
            </a:r>
            <a:r>
              <a:rPr lang="en-US" sz="1600" b="1" dirty="0">
                <a:solidFill>
                  <a:srgbClr val="FFFFFF"/>
                </a:solidFill>
              </a:rPr>
              <a:t> Giles</a:t>
            </a:r>
          </a:p>
          <a:p>
            <a:r>
              <a:rPr lang="en-US" sz="1200" i="1" dirty="0">
                <a:solidFill>
                  <a:srgbClr val="FFFFFF"/>
                </a:solidFill>
              </a:rPr>
              <a:t>Brand Manager, Global Innovation</a:t>
            </a:r>
          </a:p>
          <a:p>
            <a:endParaRPr lang="en-US" sz="1200" i="1" dirty="0">
              <a:solidFill>
                <a:srgbClr val="FFFFFF"/>
              </a:solidFill>
            </a:endParaRPr>
          </a:p>
        </p:txBody>
      </p:sp>
      <p:sp>
        <p:nvSpPr>
          <p:cNvPr id="17" name="TextBox 16"/>
          <p:cNvSpPr txBox="1"/>
          <p:nvPr/>
        </p:nvSpPr>
        <p:spPr>
          <a:xfrm>
            <a:off x="558054" y="268762"/>
            <a:ext cx="8142194" cy="4708981"/>
          </a:xfrm>
          <a:prstGeom prst="rect">
            <a:avLst/>
          </a:prstGeom>
          <a:noFill/>
        </p:spPr>
        <p:txBody>
          <a:bodyPr wrap="square" rtlCol="0">
            <a:spAutoFit/>
          </a:bodyPr>
          <a:lstStyle/>
          <a:p>
            <a:pPr algn="ctr"/>
            <a:r>
              <a:rPr lang="en-US" sz="2000" b="1" dirty="0">
                <a:solidFill>
                  <a:srgbClr val="FFC000"/>
                </a:solidFill>
              </a:rPr>
              <a:t>“You should have at least 5 good RSTAR stories that could be used across multiple question categories (e.g. leadership, strategic problem solving, cross-functional collaboration, improving processes, stakeholder involvement, etc. )”</a:t>
            </a:r>
          </a:p>
          <a:p>
            <a:endParaRPr lang="en-US" sz="2000" b="1" dirty="0">
              <a:solidFill>
                <a:srgbClr val="FFC000"/>
              </a:solidFill>
            </a:endParaRPr>
          </a:p>
          <a:p>
            <a:pPr marL="171450" indent="-171450">
              <a:buFont typeface="Arial"/>
              <a:buChar char="•"/>
            </a:pPr>
            <a:r>
              <a:rPr lang="en-US" sz="2000" b="1" dirty="0">
                <a:solidFill>
                  <a:srgbClr val="FFFFFF"/>
                </a:solidFill>
              </a:rPr>
              <a:t>Most important: The STAR of the RSTAR Story is YOU. Be sure the interviewer knows the impact YOU made</a:t>
            </a:r>
            <a:r>
              <a:rPr lang="en-US" sz="2000" b="1" i="1" dirty="0">
                <a:solidFill>
                  <a:srgbClr val="FFFFFF"/>
                </a:solidFill>
              </a:rPr>
              <a:t>. </a:t>
            </a:r>
          </a:p>
          <a:p>
            <a:pPr marL="171450" indent="-171450">
              <a:buFont typeface="Arial"/>
              <a:buChar char="•"/>
            </a:pPr>
            <a:endParaRPr lang="en-US" sz="2000" b="1" dirty="0">
              <a:solidFill>
                <a:srgbClr val="FFFFFF"/>
              </a:solidFill>
            </a:endParaRPr>
          </a:p>
          <a:p>
            <a:pPr marL="171450" indent="-171450">
              <a:buFont typeface="Arial"/>
              <a:buChar char="•"/>
            </a:pPr>
            <a:r>
              <a:rPr lang="en-US" sz="2000" b="1" dirty="0">
                <a:solidFill>
                  <a:srgbClr val="FFFFFF"/>
                </a:solidFill>
              </a:rPr>
              <a:t>Build your stories with transitions from R to S to T to A to R:  It’s perfectly fine to say things like “The situation was…”, “My goal was to…”, “The actions I took were…”, and “As a result of my actions…”</a:t>
            </a:r>
          </a:p>
          <a:p>
            <a:pPr marL="171450" indent="-171450">
              <a:buFont typeface="Arial"/>
              <a:buChar char="•"/>
            </a:pPr>
            <a:endParaRPr lang="en-US" sz="2000" b="1" dirty="0">
              <a:solidFill>
                <a:srgbClr val="FFFFFF"/>
              </a:solidFill>
            </a:endParaRPr>
          </a:p>
          <a:p>
            <a:pPr marL="171450" indent="-171450">
              <a:buFont typeface="Arial"/>
              <a:buChar char="•"/>
            </a:pPr>
            <a:r>
              <a:rPr lang="en-US" sz="2000" b="1" dirty="0">
                <a:solidFill>
                  <a:srgbClr val="FFFFFF"/>
                </a:solidFill>
              </a:rPr>
              <a:t>Use a RSTAR story even when you think the answer to the question may not need it. Questions like “What is one of your weaknesses?” could use a RSTAR story answer.</a:t>
            </a:r>
          </a:p>
        </p:txBody>
      </p:sp>
      <p:pic>
        <p:nvPicPr>
          <p:cNvPr id="20" name="Picture 19"/>
          <p:cNvPicPr>
            <a:picLocks noChangeAspect="1"/>
          </p:cNvPicPr>
          <p:nvPr/>
        </p:nvPicPr>
        <p:blipFill>
          <a:blip r:embed="rId6"/>
          <a:stretch>
            <a:fillRect/>
          </a:stretch>
        </p:blipFill>
        <p:spPr>
          <a:xfrm>
            <a:off x="6707913" y="5413990"/>
            <a:ext cx="2114640" cy="395740"/>
          </a:xfrm>
          <a:prstGeom prst="rect">
            <a:avLst/>
          </a:prstGeom>
        </p:spPr>
      </p:pic>
      <p:sp>
        <p:nvSpPr>
          <p:cNvPr id="10" name="TextBox 9"/>
          <p:cNvSpPr txBox="1"/>
          <p:nvPr/>
        </p:nvSpPr>
        <p:spPr>
          <a:xfrm>
            <a:off x="3415999" y="4977743"/>
            <a:ext cx="1335743" cy="1200329"/>
          </a:xfrm>
          <a:prstGeom prst="rect">
            <a:avLst/>
          </a:prstGeom>
          <a:noFill/>
        </p:spPr>
        <p:txBody>
          <a:bodyPr wrap="square" rtlCol="0">
            <a:spAutoFit/>
          </a:bodyPr>
          <a:lstStyle/>
          <a:p>
            <a:pPr algn="ctr"/>
            <a:r>
              <a:rPr lang="en-US" sz="7200" b="1" dirty="0">
                <a:solidFill>
                  <a:schemeClr val="bg1"/>
                </a:solidFill>
                <a:latin typeface="Bookman Old Style"/>
                <a:cs typeface="Bookman Old Style"/>
              </a:rPr>
              <a:t>“</a:t>
            </a:r>
          </a:p>
        </p:txBody>
      </p:sp>
    </p:spTree>
    <p:extLst>
      <p:ext uri="{BB962C8B-B14F-4D97-AF65-F5344CB8AC3E}">
        <p14:creationId xmlns:p14="http://schemas.microsoft.com/office/powerpoint/2010/main" val="1839957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32716" y="134181"/>
            <a:ext cx="9144000" cy="6858000"/>
          </a:xfrm>
          <a:prstGeom prst="rect">
            <a:avLst/>
          </a:prstGeom>
        </p:spPr>
      </p:pic>
      <p:sp>
        <p:nvSpPr>
          <p:cNvPr id="3" name="TextBox 2"/>
          <p:cNvSpPr txBox="1"/>
          <p:nvPr/>
        </p:nvSpPr>
        <p:spPr>
          <a:xfrm>
            <a:off x="0" y="6542284"/>
            <a:ext cx="9144000" cy="307777"/>
          </a:xfrm>
          <a:prstGeom prst="rect">
            <a:avLst/>
          </a:prstGeom>
          <a:solidFill>
            <a:schemeClr val="tx2">
              <a:lumMod val="75000"/>
            </a:schemeClr>
          </a:solidFill>
        </p:spPr>
        <p:txBody>
          <a:bodyPr wrap="square" rtlCol="0">
            <a:spAutoFit/>
          </a:bodyPr>
          <a:lstStyle/>
          <a:p>
            <a:r>
              <a:rPr lang="en-US" sz="1400" dirty="0">
                <a:solidFill>
                  <a:srgbClr val="FFFFFF"/>
                </a:solidFill>
              </a:rPr>
              <a:t>Data &amp; Feedback    |    </a:t>
            </a:r>
            <a:r>
              <a:rPr lang="en-US" sz="1400" dirty="0">
                <a:solidFill>
                  <a:srgbClr val="A6A6A6"/>
                </a:solidFill>
              </a:rPr>
              <a:t>Clarify Objectives    |   Success  Framework    |    Practice</a:t>
            </a:r>
          </a:p>
        </p:txBody>
      </p:sp>
      <p:pic>
        <p:nvPicPr>
          <p:cNvPr id="4" name="Picture 3"/>
          <p:cNvPicPr>
            <a:picLocks noChangeAspect="1"/>
          </p:cNvPicPr>
          <p:nvPr/>
        </p:nvPicPr>
        <p:blipFill>
          <a:blip r:embed="rId4"/>
          <a:stretch>
            <a:fillRect/>
          </a:stretch>
        </p:blipFill>
        <p:spPr>
          <a:xfrm>
            <a:off x="7826373" y="6581974"/>
            <a:ext cx="1285875" cy="250902"/>
          </a:xfrm>
          <a:prstGeom prst="rect">
            <a:avLst/>
          </a:prstGeom>
        </p:spPr>
      </p:pic>
      <p:pic>
        <p:nvPicPr>
          <p:cNvPr id="10" name="Picture 9"/>
          <p:cNvPicPr>
            <a:picLocks noChangeAspect="1"/>
          </p:cNvPicPr>
          <p:nvPr/>
        </p:nvPicPr>
        <p:blipFill>
          <a:blip r:embed="rId5"/>
          <a:stretch>
            <a:fillRect/>
          </a:stretch>
        </p:blipFill>
        <p:spPr>
          <a:xfrm>
            <a:off x="7497747" y="134181"/>
            <a:ext cx="1526527" cy="1526527"/>
          </a:xfrm>
          <a:prstGeom prst="ellipse">
            <a:avLst/>
          </a:prstGeom>
        </p:spPr>
      </p:pic>
      <p:sp>
        <p:nvSpPr>
          <p:cNvPr id="17" name="TextBox 16"/>
          <p:cNvSpPr txBox="1"/>
          <p:nvPr/>
        </p:nvSpPr>
        <p:spPr>
          <a:xfrm>
            <a:off x="5096756" y="258686"/>
            <a:ext cx="2226240" cy="523220"/>
          </a:xfrm>
          <a:prstGeom prst="rect">
            <a:avLst/>
          </a:prstGeom>
          <a:noFill/>
        </p:spPr>
        <p:txBody>
          <a:bodyPr wrap="square" rtlCol="0">
            <a:spAutoFit/>
          </a:bodyPr>
          <a:lstStyle/>
          <a:p>
            <a:r>
              <a:rPr lang="en-US" sz="1600" b="1" dirty="0">
                <a:solidFill>
                  <a:srgbClr val="FFFFFF"/>
                </a:solidFill>
              </a:rPr>
              <a:t>Adam Lancaster</a:t>
            </a:r>
          </a:p>
          <a:p>
            <a:r>
              <a:rPr lang="en-US" sz="1200" i="1" dirty="0">
                <a:solidFill>
                  <a:srgbClr val="FFFFFF"/>
                </a:solidFill>
              </a:rPr>
              <a:t>Sr. Manager Global Procurement</a:t>
            </a:r>
          </a:p>
        </p:txBody>
      </p:sp>
      <p:pic>
        <p:nvPicPr>
          <p:cNvPr id="18" name="Picture 17"/>
          <p:cNvPicPr>
            <a:picLocks noChangeAspect="1"/>
          </p:cNvPicPr>
          <p:nvPr/>
        </p:nvPicPr>
        <p:blipFill rotWithShape="1">
          <a:blip r:embed="rId6"/>
          <a:srcRect t="6195" b="5989"/>
          <a:stretch/>
        </p:blipFill>
        <p:spPr>
          <a:xfrm>
            <a:off x="6666074" y="789845"/>
            <a:ext cx="656922" cy="576879"/>
          </a:xfrm>
          <a:prstGeom prst="rect">
            <a:avLst/>
          </a:prstGeom>
        </p:spPr>
      </p:pic>
      <p:sp>
        <p:nvSpPr>
          <p:cNvPr id="19" name="TextBox 18"/>
          <p:cNvSpPr txBox="1"/>
          <p:nvPr/>
        </p:nvSpPr>
        <p:spPr>
          <a:xfrm>
            <a:off x="443439" y="1907790"/>
            <a:ext cx="7904971" cy="4093428"/>
          </a:xfrm>
          <a:prstGeom prst="rect">
            <a:avLst/>
          </a:prstGeom>
          <a:noFill/>
        </p:spPr>
        <p:txBody>
          <a:bodyPr wrap="square" rtlCol="0">
            <a:spAutoFit/>
          </a:bodyPr>
          <a:lstStyle/>
          <a:p>
            <a:pPr algn="ctr"/>
            <a:r>
              <a:rPr lang="en-US" sz="2000" dirty="0">
                <a:solidFill>
                  <a:srgbClr val="FFC000"/>
                </a:solidFill>
              </a:rPr>
              <a:t>“Be a good story-teller!  Nothing is worse than trying to stay engaged during a really boring, i.e., too wordy, too detailed, just not interesting story.  Be passionate about your story!”</a:t>
            </a:r>
          </a:p>
          <a:p>
            <a:endParaRPr lang="en-US" sz="1000" dirty="0">
              <a:solidFill>
                <a:srgbClr val="FFFFFF"/>
              </a:solidFill>
            </a:endParaRPr>
          </a:p>
          <a:p>
            <a:endParaRPr lang="en-US" sz="1000" dirty="0">
              <a:solidFill>
                <a:srgbClr val="FFFFFF"/>
              </a:solidFill>
            </a:endParaRPr>
          </a:p>
          <a:p>
            <a:pPr marL="342900" indent="-342900">
              <a:buFont typeface="Arial" panose="020B0604020202020204" pitchFamily="34" charset="0"/>
              <a:buChar char="•"/>
            </a:pPr>
            <a:r>
              <a:rPr lang="en-US" sz="2000" dirty="0">
                <a:solidFill>
                  <a:srgbClr val="FFFFFF"/>
                </a:solidFill>
              </a:rPr>
              <a:t>Don't use stories where you didn't have the lead in the action or results.  Often, we dig deeper in these STAR stories and learn that the person was just along for the ride. </a:t>
            </a:r>
          </a:p>
          <a:p>
            <a:pPr marL="342900" indent="-342900">
              <a:buFont typeface="Arial" panose="020B0604020202020204" pitchFamily="34" charset="0"/>
              <a:buChar char="•"/>
            </a:pPr>
            <a:endParaRPr lang="en-US" sz="2000" dirty="0">
              <a:solidFill>
                <a:srgbClr val="FFFFFF"/>
              </a:solidFill>
            </a:endParaRPr>
          </a:p>
          <a:p>
            <a:pPr marL="342900" indent="-342900">
              <a:buFont typeface="Arial" panose="020B0604020202020204" pitchFamily="34" charset="0"/>
              <a:buChar char="•"/>
            </a:pPr>
            <a:r>
              <a:rPr lang="en-US" sz="2000" dirty="0">
                <a:solidFill>
                  <a:srgbClr val="FFFFFF"/>
                </a:solidFill>
              </a:rPr>
              <a:t>KEEP IT SHORT and allow for the interview to probe deeper...even ask the interview after the story, "I didn't want to go into too much detail; is there anything you wanted me to dig into further?”</a:t>
            </a:r>
          </a:p>
          <a:p>
            <a:pPr marL="342900" indent="-342900">
              <a:buFont typeface="Arial" panose="020B0604020202020204" pitchFamily="34" charset="0"/>
              <a:buChar char="•"/>
            </a:pPr>
            <a:endParaRPr lang="en-US" sz="2000" dirty="0">
              <a:solidFill>
                <a:srgbClr val="FFFFFF"/>
              </a:solidFill>
            </a:endParaRPr>
          </a:p>
          <a:p>
            <a:pPr marL="342900" indent="-342900">
              <a:buFont typeface="Arial" panose="020B0604020202020204" pitchFamily="34" charset="0"/>
              <a:buChar char="•"/>
            </a:pPr>
            <a:r>
              <a:rPr lang="en-US" sz="2000" dirty="0">
                <a:solidFill>
                  <a:srgbClr val="FFFFFF"/>
                </a:solidFill>
              </a:rPr>
              <a:t>Only share a RSTAR story if that's what's being asked for. </a:t>
            </a:r>
            <a:endParaRPr lang="en-US" sz="2000" dirty="0"/>
          </a:p>
        </p:txBody>
      </p:sp>
    </p:spTree>
    <p:extLst>
      <p:ext uri="{BB962C8B-B14F-4D97-AF65-F5344CB8AC3E}">
        <p14:creationId xmlns:p14="http://schemas.microsoft.com/office/powerpoint/2010/main" val="284653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44000" cy="6858000"/>
          </a:xfrm>
          <a:prstGeom prst="rect">
            <a:avLst/>
          </a:prstGeom>
        </p:spPr>
      </p:pic>
      <p:sp>
        <p:nvSpPr>
          <p:cNvPr id="3" name="TextBox 2"/>
          <p:cNvSpPr txBox="1"/>
          <p:nvPr/>
        </p:nvSpPr>
        <p:spPr>
          <a:xfrm>
            <a:off x="0" y="6542284"/>
            <a:ext cx="9144000" cy="307777"/>
          </a:xfrm>
          <a:prstGeom prst="rect">
            <a:avLst/>
          </a:prstGeom>
          <a:solidFill>
            <a:schemeClr val="tx2">
              <a:lumMod val="75000"/>
            </a:schemeClr>
          </a:solidFill>
        </p:spPr>
        <p:txBody>
          <a:bodyPr wrap="square" rtlCol="0">
            <a:spAutoFit/>
          </a:bodyPr>
          <a:lstStyle/>
          <a:p>
            <a:r>
              <a:rPr lang="en-US" sz="1400" dirty="0">
                <a:solidFill>
                  <a:srgbClr val="FFFFFF"/>
                </a:solidFill>
              </a:rPr>
              <a:t>Data &amp; Feedback    |    </a:t>
            </a:r>
            <a:r>
              <a:rPr lang="en-US" sz="1400" dirty="0">
                <a:solidFill>
                  <a:srgbClr val="A6A6A6"/>
                </a:solidFill>
              </a:rPr>
              <a:t>Clarify Objectives    |   Success  Framework    |    Practice</a:t>
            </a:r>
          </a:p>
        </p:txBody>
      </p:sp>
      <p:pic>
        <p:nvPicPr>
          <p:cNvPr id="4" name="Picture 3"/>
          <p:cNvPicPr>
            <a:picLocks noChangeAspect="1"/>
          </p:cNvPicPr>
          <p:nvPr/>
        </p:nvPicPr>
        <p:blipFill>
          <a:blip r:embed="rId4"/>
          <a:stretch>
            <a:fillRect/>
          </a:stretch>
        </p:blipFill>
        <p:spPr>
          <a:xfrm>
            <a:off x="7826373" y="6581974"/>
            <a:ext cx="1285875" cy="250902"/>
          </a:xfrm>
          <a:prstGeom prst="rect">
            <a:avLst/>
          </a:prstGeom>
        </p:spPr>
      </p:pic>
      <p:pic>
        <p:nvPicPr>
          <p:cNvPr id="13" name="Picture 12"/>
          <p:cNvPicPr>
            <a:picLocks noChangeAspect="1"/>
          </p:cNvPicPr>
          <p:nvPr/>
        </p:nvPicPr>
        <p:blipFill>
          <a:blip r:embed="rId5"/>
          <a:stretch>
            <a:fillRect/>
          </a:stretch>
        </p:blipFill>
        <p:spPr>
          <a:xfrm>
            <a:off x="3119600" y="4801675"/>
            <a:ext cx="1664208" cy="1664208"/>
          </a:xfrm>
          <a:prstGeom prst="ellipse">
            <a:avLst/>
          </a:prstGeom>
        </p:spPr>
      </p:pic>
      <p:sp>
        <p:nvSpPr>
          <p:cNvPr id="17" name="TextBox 16"/>
          <p:cNvSpPr txBox="1"/>
          <p:nvPr/>
        </p:nvSpPr>
        <p:spPr>
          <a:xfrm>
            <a:off x="4830637" y="4957854"/>
            <a:ext cx="3926938" cy="707886"/>
          </a:xfrm>
          <a:prstGeom prst="rect">
            <a:avLst/>
          </a:prstGeom>
          <a:noFill/>
        </p:spPr>
        <p:txBody>
          <a:bodyPr wrap="square" rtlCol="0">
            <a:spAutoFit/>
          </a:bodyPr>
          <a:lstStyle/>
          <a:p>
            <a:r>
              <a:rPr lang="en-US" sz="1600" b="1" dirty="0">
                <a:solidFill>
                  <a:srgbClr val="FFFFFF"/>
                </a:solidFill>
              </a:rPr>
              <a:t>Matt Durham</a:t>
            </a:r>
          </a:p>
          <a:p>
            <a:r>
              <a:rPr lang="en-US" sz="1200" i="1" dirty="0">
                <a:solidFill>
                  <a:srgbClr val="FFFFFF"/>
                </a:solidFill>
              </a:rPr>
              <a:t>Brand Manager, Innovation </a:t>
            </a:r>
            <a:r>
              <a:rPr lang="mr-IN" sz="1200" i="1" dirty="0">
                <a:solidFill>
                  <a:srgbClr val="FFFFFF"/>
                </a:solidFill>
              </a:rPr>
              <a:t>–</a:t>
            </a:r>
            <a:r>
              <a:rPr lang="en-US" sz="1200" i="1" dirty="0">
                <a:solidFill>
                  <a:srgbClr val="FFFFFF"/>
                </a:solidFill>
              </a:rPr>
              <a:t> Tylenol Cold, Sudafed, Visine, Lactaid, Imodium &amp; Pepcid Brands</a:t>
            </a:r>
          </a:p>
        </p:txBody>
      </p:sp>
      <p:pic>
        <p:nvPicPr>
          <p:cNvPr id="18" name="Picture 17"/>
          <p:cNvPicPr>
            <a:picLocks noChangeAspect="1"/>
          </p:cNvPicPr>
          <p:nvPr/>
        </p:nvPicPr>
        <p:blipFill>
          <a:blip r:embed="rId6"/>
          <a:stretch>
            <a:fillRect/>
          </a:stretch>
        </p:blipFill>
        <p:spPr>
          <a:xfrm>
            <a:off x="4970716" y="5685585"/>
            <a:ext cx="688884" cy="688884"/>
          </a:xfrm>
          <a:prstGeom prst="rect">
            <a:avLst/>
          </a:prstGeom>
        </p:spPr>
      </p:pic>
      <p:sp>
        <p:nvSpPr>
          <p:cNvPr id="19" name="TextBox 18"/>
          <p:cNvSpPr txBox="1"/>
          <p:nvPr/>
        </p:nvSpPr>
        <p:spPr>
          <a:xfrm>
            <a:off x="421525" y="287552"/>
            <a:ext cx="8300950" cy="4555093"/>
          </a:xfrm>
          <a:prstGeom prst="rect">
            <a:avLst/>
          </a:prstGeom>
          <a:noFill/>
        </p:spPr>
        <p:txBody>
          <a:bodyPr wrap="square" rtlCol="0">
            <a:spAutoFit/>
          </a:bodyPr>
          <a:lstStyle/>
          <a:p>
            <a:pPr algn="ctr"/>
            <a:r>
              <a:rPr lang="en-US" sz="2000" b="1" dirty="0">
                <a:solidFill>
                  <a:srgbClr val="FFC000"/>
                </a:solidFill>
              </a:rPr>
              <a:t>“Be concise: </a:t>
            </a:r>
            <a:r>
              <a:rPr lang="en-US" sz="2000" dirty="0">
                <a:solidFill>
                  <a:srgbClr val="FFC000"/>
                </a:solidFill>
              </a:rPr>
              <a:t>No more than 2-minute answers”</a:t>
            </a:r>
          </a:p>
          <a:p>
            <a:endParaRPr lang="en-US" sz="1400" dirty="0">
              <a:solidFill>
                <a:srgbClr val="FFFFFF"/>
              </a:solidFill>
            </a:endParaRPr>
          </a:p>
          <a:p>
            <a:pPr marL="171450" indent="-171450">
              <a:buFont typeface="Arial"/>
              <a:buChar char="•"/>
            </a:pPr>
            <a:r>
              <a:rPr lang="en-US" sz="2000" dirty="0">
                <a:solidFill>
                  <a:srgbClr val="FFFFFF"/>
                </a:solidFill>
              </a:rPr>
              <a:t>Spend only 10% on Results (like a headline of a story with a good “hook”), 10% to describe on the Situation and Task, and the </a:t>
            </a:r>
            <a:r>
              <a:rPr lang="en-US" sz="2000" b="1" dirty="0">
                <a:solidFill>
                  <a:srgbClr val="FFFFFF"/>
                </a:solidFill>
              </a:rPr>
              <a:t>60% of the time on 'Actions.”  Finally, end with 20% of the time on 'Results’ with some additional comments of what you learned.</a:t>
            </a:r>
          </a:p>
          <a:p>
            <a:endParaRPr lang="en-US" sz="1400" b="1" dirty="0">
              <a:solidFill>
                <a:srgbClr val="FFFFFF"/>
              </a:solidFill>
            </a:endParaRPr>
          </a:p>
          <a:p>
            <a:pPr marL="171450" indent="-171450">
              <a:buFont typeface="Arial"/>
              <a:buChar char="•"/>
            </a:pPr>
            <a:r>
              <a:rPr lang="en-US" sz="2000" dirty="0">
                <a:solidFill>
                  <a:srgbClr val="FFFFFF"/>
                </a:solidFill>
              </a:rPr>
              <a:t>Results frequently have more than one impact on the business.  For example:  </a:t>
            </a:r>
            <a:r>
              <a:rPr lang="en-US" dirty="0">
                <a:solidFill>
                  <a:srgbClr val="FFFFFF"/>
                </a:solidFill>
              </a:rPr>
              <a:t>“As a result of these actions I took, sales grew by 15% and consumer experience improved by 12%.  In addition, I was asked to train the rest of the team on how to replicate this on other businesses.”  </a:t>
            </a:r>
          </a:p>
          <a:p>
            <a:pPr marL="171450" indent="-171450">
              <a:buFont typeface="Arial"/>
              <a:buChar char="•"/>
            </a:pPr>
            <a:endParaRPr lang="en-US" sz="1400" dirty="0">
              <a:solidFill>
                <a:srgbClr val="FFFFFF"/>
              </a:solidFill>
            </a:endParaRPr>
          </a:p>
          <a:p>
            <a:pPr marL="171450" indent="-171450">
              <a:buFont typeface="Arial"/>
              <a:buChar char="•"/>
            </a:pPr>
            <a:r>
              <a:rPr lang="en-US" sz="2000" dirty="0">
                <a:solidFill>
                  <a:srgbClr val="FFFFFF"/>
                </a:solidFill>
              </a:rPr>
              <a:t>Results can also include what you've learned, for example:  "As a result, we saw 15% lift in sales and along the way, I learned the value of keeping an entrepreneurial mindset when confronting big company problems".</a:t>
            </a:r>
          </a:p>
          <a:p>
            <a:pPr marL="171450" indent="-171450">
              <a:buFont typeface="Arial"/>
              <a:buChar char="•"/>
            </a:pPr>
            <a:endParaRPr lang="en-US" sz="1200" dirty="0">
              <a:solidFill>
                <a:srgbClr val="FFFFFF"/>
              </a:solidFill>
            </a:endParaRPr>
          </a:p>
        </p:txBody>
      </p:sp>
      <p:sp>
        <p:nvSpPr>
          <p:cNvPr id="10" name="TextBox 9"/>
          <p:cNvSpPr txBox="1"/>
          <p:nvPr/>
        </p:nvSpPr>
        <p:spPr>
          <a:xfrm>
            <a:off x="1783857" y="5194893"/>
            <a:ext cx="1335743" cy="1200329"/>
          </a:xfrm>
          <a:prstGeom prst="rect">
            <a:avLst/>
          </a:prstGeom>
          <a:noFill/>
        </p:spPr>
        <p:txBody>
          <a:bodyPr wrap="square" rtlCol="0">
            <a:spAutoFit/>
          </a:bodyPr>
          <a:lstStyle/>
          <a:p>
            <a:pPr algn="ctr"/>
            <a:r>
              <a:rPr lang="en-US" sz="7200" b="1" dirty="0">
                <a:solidFill>
                  <a:schemeClr val="bg1"/>
                </a:solidFill>
                <a:latin typeface="Bookman Old Style"/>
                <a:cs typeface="Bookman Old Style"/>
              </a:rPr>
              <a:t>“</a:t>
            </a:r>
          </a:p>
        </p:txBody>
      </p:sp>
    </p:spTree>
    <p:extLst>
      <p:ext uri="{BB962C8B-B14F-4D97-AF65-F5344CB8AC3E}">
        <p14:creationId xmlns:p14="http://schemas.microsoft.com/office/powerpoint/2010/main" val="325364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44000" cy="6858000"/>
          </a:xfrm>
          <a:prstGeom prst="rect">
            <a:avLst/>
          </a:prstGeom>
        </p:spPr>
      </p:pic>
      <p:sp>
        <p:nvSpPr>
          <p:cNvPr id="3" name="TextBox 2"/>
          <p:cNvSpPr txBox="1"/>
          <p:nvPr/>
        </p:nvSpPr>
        <p:spPr>
          <a:xfrm>
            <a:off x="0" y="6542284"/>
            <a:ext cx="9144000" cy="307777"/>
          </a:xfrm>
          <a:prstGeom prst="rect">
            <a:avLst/>
          </a:prstGeom>
          <a:solidFill>
            <a:schemeClr val="tx2">
              <a:lumMod val="75000"/>
            </a:schemeClr>
          </a:solidFill>
        </p:spPr>
        <p:txBody>
          <a:bodyPr wrap="square" rtlCol="0">
            <a:spAutoFit/>
          </a:bodyPr>
          <a:lstStyle/>
          <a:p>
            <a:r>
              <a:rPr lang="en-US" sz="1400" dirty="0">
                <a:solidFill>
                  <a:schemeClr val="bg1">
                    <a:lumMod val="65000"/>
                  </a:schemeClr>
                </a:solidFill>
              </a:rPr>
              <a:t>Data &amp; Feedback    |    Clarify Objectives    |   Success  Framework    </a:t>
            </a:r>
            <a:r>
              <a:rPr lang="en-US" sz="1400" dirty="0">
                <a:solidFill>
                  <a:srgbClr val="FFFFFF"/>
                </a:solidFill>
              </a:rPr>
              <a:t>|    Practice</a:t>
            </a:r>
          </a:p>
        </p:txBody>
      </p:sp>
      <p:pic>
        <p:nvPicPr>
          <p:cNvPr id="4" name="Picture 3"/>
          <p:cNvPicPr>
            <a:picLocks noChangeAspect="1"/>
          </p:cNvPicPr>
          <p:nvPr/>
        </p:nvPicPr>
        <p:blipFill>
          <a:blip r:embed="rId4"/>
          <a:stretch>
            <a:fillRect/>
          </a:stretch>
        </p:blipFill>
        <p:spPr>
          <a:xfrm>
            <a:off x="7826373" y="6581974"/>
            <a:ext cx="1285875" cy="250902"/>
          </a:xfrm>
          <a:prstGeom prst="rect">
            <a:avLst/>
          </a:prstGeom>
        </p:spPr>
      </p:pic>
      <p:sp>
        <p:nvSpPr>
          <p:cNvPr id="7" name="TextBox 6"/>
          <p:cNvSpPr txBox="1"/>
          <p:nvPr/>
        </p:nvSpPr>
        <p:spPr>
          <a:xfrm>
            <a:off x="55563" y="288349"/>
            <a:ext cx="9017000" cy="584776"/>
          </a:xfrm>
          <a:prstGeom prst="rect">
            <a:avLst/>
          </a:prstGeom>
          <a:noFill/>
        </p:spPr>
        <p:txBody>
          <a:bodyPr wrap="square" rtlCol="0">
            <a:spAutoFit/>
          </a:bodyPr>
          <a:lstStyle/>
          <a:p>
            <a:pPr algn="ctr"/>
            <a:r>
              <a:rPr lang="en-US" sz="3200" dirty="0">
                <a:solidFill>
                  <a:schemeClr val="bg1"/>
                </a:solidFill>
                <a:latin typeface="Chalkduster"/>
                <a:cs typeface="Chalkduster"/>
              </a:rPr>
              <a:t>PRACTICE</a:t>
            </a:r>
          </a:p>
        </p:txBody>
      </p:sp>
      <p:pic>
        <p:nvPicPr>
          <p:cNvPr id="6" name="Picture 5"/>
          <p:cNvPicPr>
            <a:picLocks noChangeAspect="1"/>
          </p:cNvPicPr>
          <p:nvPr/>
        </p:nvPicPr>
        <p:blipFill>
          <a:blip r:embed="rId5"/>
          <a:stretch>
            <a:fillRect/>
          </a:stretch>
        </p:blipFill>
        <p:spPr>
          <a:xfrm>
            <a:off x="2701877" y="1016001"/>
            <a:ext cx="4058592" cy="5238750"/>
          </a:xfrm>
          <a:prstGeom prst="rect">
            <a:avLst/>
          </a:prstGeom>
        </p:spPr>
      </p:pic>
    </p:spTree>
    <p:extLst>
      <p:ext uri="{BB962C8B-B14F-4D97-AF65-F5344CB8AC3E}">
        <p14:creationId xmlns:p14="http://schemas.microsoft.com/office/powerpoint/2010/main" val="807777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812"/>
          <a:stretch/>
        </p:blipFill>
        <p:spPr>
          <a:xfrm>
            <a:off x="0" y="0"/>
            <a:ext cx="9144000" cy="6858000"/>
          </a:xfrm>
          <a:prstGeom prst="rect">
            <a:avLst/>
          </a:prstGeom>
        </p:spPr>
      </p:pic>
      <p:sp>
        <p:nvSpPr>
          <p:cNvPr id="3" name="TextBox 2"/>
          <p:cNvSpPr txBox="1"/>
          <p:nvPr/>
        </p:nvSpPr>
        <p:spPr>
          <a:xfrm>
            <a:off x="0" y="6542284"/>
            <a:ext cx="9144000" cy="307777"/>
          </a:xfrm>
          <a:prstGeom prst="rect">
            <a:avLst/>
          </a:prstGeom>
          <a:solidFill>
            <a:schemeClr val="tx2">
              <a:lumMod val="75000"/>
            </a:schemeClr>
          </a:solidFill>
        </p:spPr>
        <p:txBody>
          <a:bodyPr wrap="square" rtlCol="0">
            <a:spAutoFit/>
          </a:bodyPr>
          <a:lstStyle/>
          <a:p>
            <a:r>
              <a:rPr lang="en-US" sz="1400" dirty="0">
                <a:solidFill>
                  <a:schemeClr val="bg1">
                    <a:lumMod val="65000"/>
                  </a:schemeClr>
                </a:solidFill>
              </a:rPr>
              <a:t>Data &amp; Feedback    |    Clarify Objectives    |   Success  Framework </a:t>
            </a:r>
            <a:r>
              <a:rPr lang="en-US" sz="1400" dirty="0">
                <a:solidFill>
                  <a:srgbClr val="FFFFFF"/>
                </a:solidFill>
              </a:rPr>
              <a:t>   |    Practice</a:t>
            </a:r>
          </a:p>
        </p:txBody>
      </p:sp>
      <p:pic>
        <p:nvPicPr>
          <p:cNvPr id="4" name="Picture 3"/>
          <p:cNvPicPr>
            <a:picLocks noChangeAspect="1"/>
          </p:cNvPicPr>
          <p:nvPr/>
        </p:nvPicPr>
        <p:blipFill>
          <a:blip r:embed="rId3"/>
          <a:stretch>
            <a:fillRect/>
          </a:stretch>
        </p:blipFill>
        <p:spPr>
          <a:xfrm>
            <a:off x="7826373" y="6581974"/>
            <a:ext cx="1285875" cy="250902"/>
          </a:xfrm>
          <a:prstGeom prst="rect">
            <a:avLst/>
          </a:prstGeom>
        </p:spPr>
      </p:pic>
      <p:sp>
        <p:nvSpPr>
          <p:cNvPr id="6" name="TextBox 5"/>
          <p:cNvSpPr txBox="1"/>
          <p:nvPr/>
        </p:nvSpPr>
        <p:spPr>
          <a:xfrm>
            <a:off x="55563" y="288349"/>
            <a:ext cx="9017000" cy="584776"/>
          </a:xfrm>
          <a:prstGeom prst="rect">
            <a:avLst/>
          </a:prstGeom>
          <a:noFill/>
        </p:spPr>
        <p:txBody>
          <a:bodyPr wrap="square" rtlCol="0">
            <a:spAutoFit/>
          </a:bodyPr>
          <a:lstStyle/>
          <a:p>
            <a:pPr algn="ctr"/>
            <a:r>
              <a:rPr lang="en-US" sz="3200" dirty="0">
                <a:solidFill>
                  <a:schemeClr val="bg1"/>
                </a:solidFill>
                <a:latin typeface="Chalkduster"/>
                <a:cs typeface="Chalkduster"/>
              </a:rPr>
              <a:t>PRACTICE, Practice &amp; PRACTICE</a:t>
            </a:r>
          </a:p>
        </p:txBody>
      </p:sp>
      <p:sp>
        <p:nvSpPr>
          <p:cNvPr id="8" name="TextBox 7"/>
          <p:cNvSpPr txBox="1"/>
          <p:nvPr/>
        </p:nvSpPr>
        <p:spPr>
          <a:xfrm>
            <a:off x="1808787" y="2518931"/>
            <a:ext cx="5595697" cy="2308324"/>
          </a:xfrm>
          <a:prstGeom prst="rect">
            <a:avLst/>
          </a:prstGeom>
          <a:noFill/>
        </p:spPr>
        <p:txBody>
          <a:bodyPr wrap="square" rtlCol="0">
            <a:spAutoFit/>
          </a:bodyPr>
          <a:lstStyle/>
          <a:p>
            <a:pPr algn="ctr"/>
            <a:r>
              <a:rPr lang="en-US" sz="7200" dirty="0">
                <a:solidFill>
                  <a:schemeClr val="bg1"/>
                </a:solidFill>
                <a:latin typeface="Chalkduster"/>
                <a:cs typeface="Chalkduster"/>
              </a:rPr>
              <a:t>THANK YOU</a:t>
            </a:r>
          </a:p>
        </p:txBody>
      </p:sp>
    </p:spTree>
    <p:extLst>
      <p:ext uri="{BB962C8B-B14F-4D97-AF65-F5344CB8AC3E}">
        <p14:creationId xmlns:p14="http://schemas.microsoft.com/office/powerpoint/2010/main" val="807777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47500"/>
            <a:ext cx="9144000" cy="6858000"/>
          </a:xfrm>
          <a:prstGeom prst="rect">
            <a:avLst/>
          </a:prstGeom>
        </p:spPr>
      </p:pic>
      <p:pic>
        <p:nvPicPr>
          <p:cNvPr id="10" name="Picture 9"/>
          <p:cNvPicPr>
            <a:picLocks noChangeAspect="1"/>
          </p:cNvPicPr>
          <p:nvPr/>
        </p:nvPicPr>
        <p:blipFill>
          <a:blip r:embed="rId4"/>
          <a:stretch>
            <a:fillRect/>
          </a:stretch>
        </p:blipFill>
        <p:spPr>
          <a:xfrm>
            <a:off x="7102059" y="214867"/>
            <a:ext cx="1660867" cy="1660867"/>
          </a:xfrm>
          <a:prstGeom prst="ellipse">
            <a:avLst/>
          </a:prstGeom>
        </p:spPr>
      </p:pic>
      <p:sp>
        <p:nvSpPr>
          <p:cNvPr id="16" name="TextBox 15"/>
          <p:cNvSpPr txBox="1"/>
          <p:nvPr/>
        </p:nvSpPr>
        <p:spPr>
          <a:xfrm>
            <a:off x="55563" y="301320"/>
            <a:ext cx="9017000" cy="584776"/>
          </a:xfrm>
          <a:prstGeom prst="rect">
            <a:avLst/>
          </a:prstGeom>
          <a:noFill/>
        </p:spPr>
        <p:txBody>
          <a:bodyPr wrap="square" rtlCol="0">
            <a:spAutoFit/>
          </a:bodyPr>
          <a:lstStyle/>
          <a:p>
            <a:pPr algn="ctr"/>
            <a:r>
              <a:rPr lang="en-US" sz="3200" dirty="0">
                <a:solidFill>
                  <a:schemeClr val="bg1"/>
                </a:solidFill>
                <a:latin typeface="Chalkduster"/>
                <a:cs typeface="Chalkduster"/>
              </a:rPr>
              <a:t>FEEDBACK</a:t>
            </a:r>
          </a:p>
        </p:txBody>
      </p:sp>
      <p:sp>
        <p:nvSpPr>
          <p:cNvPr id="17" name="TextBox 16"/>
          <p:cNvSpPr txBox="1"/>
          <p:nvPr/>
        </p:nvSpPr>
        <p:spPr>
          <a:xfrm>
            <a:off x="4342991" y="824748"/>
            <a:ext cx="2759068" cy="523220"/>
          </a:xfrm>
          <a:prstGeom prst="rect">
            <a:avLst/>
          </a:prstGeom>
          <a:noFill/>
        </p:spPr>
        <p:txBody>
          <a:bodyPr wrap="square" rtlCol="0">
            <a:spAutoFit/>
          </a:bodyPr>
          <a:lstStyle/>
          <a:p>
            <a:r>
              <a:rPr lang="en-US" sz="1600" b="1" dirty="0">
                <a:solidFill>
                  <a:srgbClr val="FFFFFF"/>
                </a:solidFill>
              </a:rPr>
              <a:t>Adam Lancaster</a:t>
            </a:r>
          </a:p>
          <a:p>
            <a:r>
              <a:rPr lang="en-US" sz="1200" i="1" dirty="0">
                <a:solidFill>
                  <a:srgbClr val="FFFFFF"/>
                </a:solidFill>
              </a:rPr>
              <a:t>Former Sr. Manager, Global Procurement</a:t>
            </a:r>
          </a:p>
        </p:txBody>
      </p:sp>
      <p:pic>
        <p:nvPicPr>
          <p:cNvPr id="18" name="Picture 17"/>
          <p:cNvPicPr>
            <a:picLocks noChangeAspect="1"/>
          </p:cNvPicPr>
          <p:nvPr/>
        </p:nvPicPr>
        <p:blipFill rotWithShape="1">
          <a:blip r:embed="rId5"/>
          <a:srcRect t="6195" b="5989"/>
          <a:stretch/>
        </p:blipFill>
        <p:spPr>
          <a:xfrm>
            <a:off x="6394944" y="536308"/>
            <a:ext cx="656922" cy="576879"/>
          </a:xfrm>
          <a:prstGeom prst="rect">
            <a:avLst/>
          </a:prstGeom>
        </p:spPr>
      </p:pic>
      <p:sp>
        <p:nvSpPr>
          <p:cNvPr id="19" name="TextBox 18"/>
          <p:cNvSpPr txBox="1"/>
          <p:nvPr/>
        </p:nvSpPr>
        <p:spPr>
          <a:xfrm>
            <a:off x="481784" y="1883384"/>
            <a:ext cx="7904971" cy="3693319"/>
          </a:xfrm>
          <a:prstGeom prst="rect">
            <a:avLst/>
          </a:prstGeom>
          <a:noFill/>
        </p:spPr>
        <p:txBody>
          <a:bodyPr wrap="square" rtlCol="0">
            <a:spAutoFit/>
          </a:bodyPr>
          <a:lstStyle/>
          <a:p>
            <a:endParaRPr lang="en-US" sz="1000" dirty="0">
              <a:solidFill>
                <a:srgbClr val="FFFFFF"/>
              </a:solidFill>
            </a:endParaRPr>
          </a:p>
          <a:p>
            <a:pPr marL="171450" indent="-171450">
              <a:buFont typeface="Arial"/>
              <a:buChar char="•"/>
            </a:pPr>
            <a:r>
              <a:rPr lang="en-US" sz="1600" b="1" dirty="0">
                <a:solidFill>
                  <a:srgbClr val="FFFFFF"/>
                </a:solidFill>
              </a:rPr>
              <a:t>I REALLY like people to show that they're human</a:t>
            </a:r>
            <a:r>
              <a:rPr lang="en-US" sz="1200" dirty="0">
                <a:solidFill>
                  <a:srgbClr val="FFFFFF"/>
                </a:solidFill>
              </a:rPr>
              <a:t>...perhaps my favorite RSTAR story was during an interview with a Chicago Booth MBA intern candidate last summer...he let me know that he was pitching an idea to an executive and it fell flat on its face...he walked out of the room and paused...then said, "well $#*!...what do I do now?"  And he went and figured out what to do next.  I LOVED that he showed flaws, that he was passionate about what he was trying to achieve...didn't give up and that he overcame it.  </a:t>
            </a:r>
          </a:p>
          <a:p>
            <a:endParaRPr lang="en-US" sz="1200" dirty="0">
              <a:solidFill>
                <a:srgbClr val="FFFFFF"/>
              </a:solidFill>
            </a:endParaRPr>
          </a:p>
          <a:p>
            <a:pPr marL="171450" indent="-171450">
              <a:buFont typeface="Arial"/>
              <a:buChar char="•"/>
            </a:pPr>
            <a:r>
              <a:rPr lang="en-US" sz="1600" b="1" dirty="0">
                <a:solidFill>
                  <a:srgbClr val="FFFFFF"/>
                </a:solidFill>
              </a:rPr>
              <a:t>Don't use stories where you didn’t take the lead in the action or results</a:t>
            </a:r>
            <a:r>
              <a:rPr lang="en-US" sz="1200" dirty="0">
                <a:solidFill>
                  <a:srgbClr val="FFFFFF"/>
                </a:solidFill>
              </a:rPr>
              <a:t>.  Often, the interviewer will dig deeper in these RSTAR stories and learn that the person was just along for the ride. </a:t>
            </a:r>
          </a:p>
          <a:p>
            <a:endParaRPr lang="en-US" sz="1000" dirty="0">
              <a:solidFill>
                <a:srgbClr val="FFFFFF"/>
              </a:solidFill>
            </a:endParaRPr>
          </a:p>
          <a:p>
            <a:pPr marL="171450" indent="-171450">
              <a:buFont typeface="Arial"/>
              <a:buChar char="•"/>
            </a:pPr>
            <a:r>
              <a:rPr lang="en-US" sz="2000" b="1" dirty="0">
                <a:solidFill>
                  <a:srgbClr val="FFC000"/>
                </a:solidFill>
              </a:rPr>
              <a:t>Be a good story-teller!</a:t>
            </a:r>
            <a:r>
              <a:rPr lang="en-US" sz="2000" dirty="0">
                <a:solidFill>
                  <a:srgbClr val="FFC000"/>
                </a:solidFill>
              </a:rPr>
              <a:t>  Nothing is worse than trying to stay engaged during a really boring, i.e., too wordy, too detailed, just not interesting story.  </a:t>
            </a:r>
            <a:r>
              <a:rPr lang="en-US" sz="2000" b="1" dirty="0">
                <a:solidFill>
                  <a:srgbClr val="FFC000"/>
                </a:solidFill>
              </a:rPr>
              <a:t>Be passionate/energized about your story! </a:t>
            </a:r>
          </a:p>
          <a:p>
            <a:r>
              <a:rPr lang="en-US" sz="1200" dirty="0">
                <a:solidFill>
                  <a:srgbClr val="FFFFFF"/>
                </a:solidFill>
              </a:rPr>
              <a:t> </a:t>
            </a:r>
          </a:p>
          <a:p>
            <a:pPr marL="171450" indent="-171450">
              <a:buFont typeface="Arial"/>
              <a:buChar char="•"/>
            </a:pPr>
            <a:r>
              <a:rPr lang="en-US" sz="1600" b="1" dirty="0">
                <a:solidFill>
                  <a:srgbClr val="FFFFFF"/>
                </a:solidFill>
              </a:rPr>
              <a:t>KEEP IT SHORT and allow for the interview to probe deeper</a:t>
            </a:r>
            <a:r>
              <a:rPr lang="en-US" sz="1200" dirty="0">
                <a:solidFill>
                  <a:srgbClr val="FFFFFF"/>
                </a:solidFill>
              </a:rPr>
              <a:t>...even ask the interview after the story, "I didn't want to go into too much detail; is there anything you wanted me to dig into further?"</a:t>
            </a:r>
          </a:p>
          <a:p>
            <a:endParaRPr lang="en-US" sz="1000" dirty="0">
              <a:solidFill>
                <a:srgbClr val="FFFFFF"/>
              </a:solidFill>
            </a:endParaRPr>
          </a:p>
        </p:txBody>
      </p:sp>
      <p:sp>
        <p:nvSpPr>
          <p:cNvPr id="11" name="TextBox 10"/>
          <p:cNvSpPr txBox="1"/>
          <p:nvPr/>
        </p:nvSpPr>
        <p:spPr>
          <a:xfrm>
            <a:off x="1503624" y="172826"/>
            <a:ext cx="1335743" cy="1200329"/>
          </a:xfrm>
          <a:prstGeom prst="rect">
            <a:avLst/>
          </a:prstGeom>
          <a:noFill/>
        </p:spPr>
        <p:txBody>
          <a:bodyPr wrap="square" rtlCol="0">
            <a:spAutoFit/>
          </a:bodyPr>
          <a:lstStyle/>
          <a:p>
            <a:pPr algn="ctr"/>
            <a:r>
              <a:rPr lang="en-US" sz="7200" b="1" dirty="0">
                <a:solidFill>
                  <a:schemeClr val="bg1"/>
                </a:solidFill>
                <a:latin typeface="Bookman Old Style"/>
                <a:cs typeface="Bookman Old Style"/>
              </a:rPr>
              <a:t>“</a:t>
            </a:r>
          </a:p>
        </p:txBody>
      </p:sp>
      <p:sp>
        <p:nvSpPr>
          <p:cNvPr id="9" name="TextBox 8">
            <a:extLst>
              <a:ext uri="{FF2B5EF4-FFF2-40B4-BE49-F238E27FC236}">
                <a16:creationId xmlns:a16="http://schemas.microsoft.com/office/drawing/2014/main" id="{FA1E32F8-F077-FD4C-ABB4-78A7ED63DC1C}"/>
              </a:ext>
            </a:extLst>
          </p:cNvPr>
          <p:cNvSpPr txBox="1"/>
          <p:nvPr/>
        </p:nvSpPr>
        <p:spPr>
          <a:xfrm>
            <a:off x="-15868" y="6549541"/>
            <a:ext cx="9159868" cy="307777"/>
          </a:xfrm>
          <a:prstGeom prst="rect">
            <a:avLst/>
          </a:prstGeom>
          <a:solidFill>
            <a:schemeClr val="tx2">
              <a:lumMod val="75000"/>
            </a:schemeClr>
          </a:solidFill>
        </p:spPr>
        <p:txBody>
          <a:bodyPr wrap="square" rtlCol="0">
            <a:spAutoFit/>
          </a:bodyPr>
          <a:lstStyle/>
          <a:p>
            <a:r>
              <a:rPr lang="en-US" sz="1400" dirty="0">
                <a:solidFill>
                  <a:srgbClr val="FFFFFF"/>
                </a:solidFill>
              </a:rPr>
              <a:t>NBMBA Review   |    </a:t>
            </a:r>
            <a:r>
              <a:rPr lang="en-US" sz="1400" dirty="0">
                <a:solidFill>
                  <a:schemeClr val="bg1">
                    <a:lumMod val="85000"/>
                  </a:schemeClr>
                </a:solidFill>
              </a:rPr>
              <a:t>Tool Beyond B-School  |  RSTAR Clarify Objectives   |   RSTAR  Framework    |    Practice</a:t>
            </a:r>
          </a:p>
        </p:txBody>
      </p:sp>
      <p:pic>
        <p:nvPicPr>
          <p:cNvPr id="4" name="Picture 3">
            <a:extLst>
              <a:ext uri="{FF2B5EF4-FFF2-40B4-BE49-F238E27FC236}">
                <a16:creationId xmlns:a16="http://schemas.microsoft.com/office/drawing/2014/main" id="{786B80E3-F4A7-EE43-540E-AAA90987A1F0}"/>
              </a:ext>
            </a:extLst>
          </p:cNvPr>
          <p:cNvPicPr>
            <a:picLocks noChangeAspect="1"/>
          </p:cNvPicPr>
          <p:nvPr/>
        </p:nvPicPr>
        <p:blipFill>
          <a:blip r:embed="rId6"/>
          <a:stretch>
            <a:fillRect/>
          </a:stretch>
        </p:blipFill>
        <p:spPr>
          <a:xfrm>
            <a:off x="7842249" y="6572046"/>
            <a:ext cx="1285875" cy="250902"/>
          </a:xfrm>
          <a:prstGeom prst="rect">
            <a:avLst/>
          </a:prstGeom>
        </p:spPr>
      </p:pic>
    </p:spTree>
    <p:extLst>
      <p:ext uri="{BB962C8B-B14F-4D97-AF65-F5344CB8AC3E}">
        <p14:creationId xmlns:p14="http://schemas.microsoft.com/office/powerpoint/2010/main" val="3481152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7937" y="35625"/>
            <a:ext cx="9144000" cy="6883124"/>
          </a:xfrm>
          <a:prstGeom prst="rect">
            <a:avLst/>
          </a:prstGeom>
        </p:spPr>
      </p:pic>
      <p:sp>
        <p:nvSpPr>
          <p:cNvPr id="7" name="TextBox 6"/>
          <p:cNvSpPr txBox="1"/>
          <p:nvPr/>
        </p:nvSpPr>
        <p:spPr>
          <a:xfrm>
            <a:off x="127000" y="437624"/>
            <a:ext cx="9017000" cy="1077218"/>
          </a:xfrm>
          <a:prstGeom prst="rect">
            <a:avLst/>
          </a:prstGeom>
          <a:noFill/>
        </p:spPr>
        <p:txBody>
          <a:bodyPr wrap="square" rtlCol="0">
            <a:spAutoFit/>
          </a:bodyPr>
          <a:lstStyle/>
          <a:p>
            <a:pPr algn="ctr"/>
            <a:r>
              <a:rPr lang="en-US" sz="3200" dirty="0">
                <a:solidFill>
                  <a:schemeClr val="bg1"/>
                </a:solidFill>
                <a:latin typeface="Chalkduster"/>
                <a:cs typeface="Chalkduster"/>
              </a:rPr>
              <a:t>SUCCESS FRAMEWORK</a:t>
            </a:r>
          </a:p>
          <a:p>
            <a:pPr algn="ctr"/>
            <a:r>
              <a:rPr lang="en-US" sz="3200" b="1" dirty="0">
                <a:solidFill>
                  <a:srgbClr val="FFFF00"/>
                </a:solidFill>
                <a:latin typeface="Chalkduster"/>
                <a:cs typeface="Chalkduster"/>
              </a:rPr>
              <a:t>ADD “R” to the Start!</a:t>
            </a:r>
          </a:p>
        </p:txBody>
      </p:sp>
      <p:grpSp>
        <p:nvGrpSpPr>
          <p:cNvPr id="21" name="Group 20">
            <a:extLst>
              <a:ext uri="{FF2B5EF4-FFF2-40B4-BE49-F238E27FC236}">
                <a16:creationId xmlns:a16="http://schemas.microsoft.com/office/drawing/2014/main" id="{EFFD660C-7801-42C0-82CE-AC2712497025}"/>
              </a:ext>
            </a:extLst>
          </p:cNvPr>
          <p:cNvGrpSpPr/>
          <p:nvPr/>
        </p:nvGrpSpPr>
        <p:grpSpPr>
          <a:xfrm>
            <a:off x="519434" y="1514842"/>
            <a:ext cx="7891482" cy="1348328"/>
            <a:chOff x="222254" y="1514842"/>
            <a:chExt cx="7891482" cy="1348328"/>
          </a:xfrm>
        </p:grpSpPr>
        <p:pic>
          <p:nvPicPr>
            <p:cNvPr id="8" name="Picture 7"/>
            <p:cNvPicPr>
              <a:picLocks/>
            </p:cNvPicPr>
            <p:nvPr/>
          </p:nvPicPr>
          <p:blipFill>
            <a:blip r:embed="rId4"/>
            <a:stretch>
              <a:fillRect/>
            </a:stretch>
          </p:blipFill>
          <p:spPr>
            <a:xfrm>
              <a:off x="2056307" y="1529031"/>
              <a:ext cx="597362" cy="656516"/>
            </a:xfrm>
            <a:prstGeom prst="rect">
              <a:avLst/>
            </a:prstGeom>
          </p:spPr>
        </p:pic>
        <p:pic>
          <p:nvPicPr>
            <p:cNvPr id="9" name="Picture 8"/>
            <p:cNvPicPr>
              <a:picLocks/>
            </p:cNvPicPr>
            <p:nvPr/>
          </p:nvPicPr>
          <p:blipFill rotWithShape="1">
            <a:blip r:embed="rId5"/>
            <a:srcRect l="3901" t="2660" r="3368" b="3014"/>
            <a:stretch/>
          </p:blipFill>
          <p:spPr>
            <a:xfrm>
              <a:off x="3775824" y="1514842"/>
              <a:ext cx="612648" cy="682631"/>
            </a:xfrm>
            <a:prstGeom prst="rect">
              <a:avLst/>
            </a:prstGeom>
          </p:spPr>
        </p:pic>
        <p:pic>
          <p:nvPicPr>
            <p:cNvPr id="10" name="Picture 9"/>
            <p:cNvPicPr>
              <a:picLocks/>
            </p:cNvPicPr>
            <p:nvPr/>
          </p:nvPicPr>
          <p:blipFill rotWithShape="1">
            <a:blip r:embed="rId6"/>
            <a:srcRect t="4087" b="3949"/>
            <a:stretch/>
          </p:blipFill>
          <p:spPr>
            <a:xfrm>
              <a:off x="5442081" y="1543551"/>
              <a:ext cx="612648" cy="654312"/>
            </a:xfrm>
            <a:prstGeom prst="rect">
              <a:avLst/>
            </a:prstGeom>
          </p:spPr>
        </p:pic>
        <p:pic>
          <p:nvPicPr>
            <p:cNvPr id="11" name="Picture 10"/>
            <p:cNvPicPr>
              <a:picLocks/>
            </p:cNvPicPr>
            <p:nvPr/>
          </p:nvPicPr>
          <p:blipFill rotWithShape="1">
            <a:blip r:embed="rId7"/>
            <a:srcRect l="23795" t="10320" r="22529" b="8471"/>
            <a:stretch/>
          </p:blipFill>
          <p:spPr>
            <a:xfrm>
              <a:off x="7265825" y="1535814"/>
              <a:ext cx="612648" cy="669786"/>
            </a:xfrm>
            <a:prstGeom prst="rect">
              <a:avLst/>
            </a:prstGeom>
          </p:spPr>
        </p:pic>
        <p:sp>
          <p:nvSpPr>
            <p:cNvPr id="12" name="TextBox 11"/>
            <p:cNvSpPr txBox="1"/>
            <p:nvPr/>
          </p:nvSpPr>
          <p:spPr>
            <a:xfrm>
              <a:off x="1624785" y="2401505"/>
              <a:ext cx="2866110" cy="461665"/>
            </a:xfrm>
            <a:prstGeom prst="rect">
              <a:avLst/>
            </a:prstGeom>
            <a:noFill/>
          </p:spPr>
          <p:txBody>
            <a:bodyPr wrap="square" rtlCol="0">
              <a:spAutoFit/>
            </a:bodyPr>
            <a:lstStyle/>
            <a:p>
              <a:r>
                <a:rPr lang="en-US" sz="2400" dirty="0">
                  <a:solidFill>
                    <a:srgbClr val="FFFFFF"/>
                  </a:solidFill>
                </a:rPr>
                <a:t>SITUATION</a:t>
              </a:r>
            </a:p>
          </p:txBody>
        </p:sp>
        <p:sp>
          <p:nvSpPr>
            <p:cNvPr id="13" name="TextBox 12"/>
            <p:cNvSpPr txBox="1"/>
            <p:nvPr/>
          </p:nvSpPr>
          <p:spPr>
            <a:xfrm>
              <a:off x="3680007" y="2380115"/>
              <a:ext cx="2849805" cy="461665"/>
            </a:xfrm>
            <a:prstGeom prst="rect">
              <a:avLst/>
            </a:prstGeom>
            <a:noFill/>
          </p:spPr>
          <p:txBody>
            <a:bodyPr wrap="square" rtlCol="0">
              <a:spAutoFit/>
            </a:bodyPr>
            <a:lstStyle/>
            <a:p>
              <a:r>
                <a:rPr lang="en-US" sz="2400" dirty="0">
                  <a:solidFill>
                    <a:srgbClr val="FFFFFF"/>
                  </a:solidFill>
                </a:rPr>
                <a:t>TASK</a:t>
              </a:r>
            </a:p>
          </p:txBody>
        </p:sp>
        <p:sp>
          <p:nvSpPr>
            <p:cNvPr id="14" name="TextBox 13"/>
            <p:cNvSpPr txBox="1"/>
            <p:nvPr/>
          </p:nvSpPr>
          <p:spPr>
            <a:xfrm>
              <a:off x="5136282" y="2385989"/>
              <a:ext cx="2846020" cy="461665"/>
            </a:xfrm>
            <a:prstGeom prst="rect">
              <a:avLst/>
            </a:prstGeom>
            <a:noFill/>
          </p:spPr>
          <p:txBody>
            <a:bodyPr wrap="square" rtlCol="0">
              <a:spAutoFit/>
            </a:bodyPr>
            <a:lstStyle/>
            <a:p>
              <a:r>
                <a:rPr lang="en-US" sz="2400" dirty="0">
                  <a:solidFill>
                    <a:srgbClr val="FFFFFF"/>
                  </a:solidFill>
                </a:rPr>
                <a:t>ACTION</a:t>
              </a:r>
            </a:p>
          </p:txBody>
        </p:sp>
        <p:sp>
          <p:nvSpPr>
            <p:cNvPr id="15" name="TextBox 14"/>
            <p:cNvSpPr txBox="1"/>
            <p:nvPr/>
          </p:nvSpPr>
          <p:spPr>
            <a:xfrm>
              <a:off x="222254" y="2388346"/>
              <a:ext cx="1103626" cy="461665"/>
            </a:xfrm>
            <a:prstGeom prst="rect">
              <a:avLst/>
            </a:prstGeom>
            <a:noFill/>
          </p:spPr>
          <p:txBody>
            <a:bodyPr wrap="square" rtlCol="0">
              <a:spAutoFit/>
            </a:bodyPr>
            <a:lstStyle/>
            <a:p>
              <a:r>
                <a:rPr lang="en-US" sz="2400" dirty="0">
                  <a:solidFill>
                    <a:srgbClr val="FFFFFF"/>
                  </a:solidFill>
                </a:rPr>
                <a:t>RESULT</a:t>
              </a:r>
            </a:p>
          </p:txBody>
        </p:sp>
        <p:pic>
          <p:nvPicPr>
            <p:cNvPr id="2" name="Picture 1">
              <a:extLst>
                <a:ext uri="{FF2B5EF4-FFF2-40B4-BE49-F238E27FC236}">
                  <a16:creationId xmlns:a16="http://schemas.microsoft.com/office/drawing/2014/main" id="{0657C05A-E4F1-4541-9B9E-71B0EF859903}"/>
                </a:ext>
              </a:extLst>
            </p:cNvPr>
            <p:cNvPicPr>
              <a:picLocks/>
            </p:cNvPicPr>
            <p:nvPr/>
          </p:nvPicPr>
          <p:blipFill rotWithShape="1">
            <a:blip r:embed="rId7"/>
            <a:srcRect l="23795" t="10320" r="22529" b="8471"/>
            <a:stretch/>
          </p:blipFill>
          <p:spPr>
            <a:xfrm>
              <a:off x="545503" y="1515761"/>
              <a:ext cx="612648" cy="669786"/>
            </a:xfrm>
            <a:prstGeom prst="rect">
              <a:avLst/>
            </a:prstGeom>
          </p:spPr>
        </p:pic>
        <p:sp>
          <p:nvSpPr>
            <p:cNvPr id="20" name="TextBox 19">
              <a:extLst>
                <a:ext uri="{FF2B5EF4-FFF2-40B4-BE49-F238E27FC236}">
                  <a16:creationId xmlns:a16="http://schemas.microsoft.com/office/drawing/2014/main" id="{9B892A46-5BF9-4E48-B29E-14938AAAFBD0}"/>
                </a:ext>
              </a:extLst>
            </p:cNvPr>
            <p:cNvSpPr txBox="1"/>
            <p:nvPr/>
          </p:nvSpPr>
          <p:spPr>
            <a:xfrm>
              <a:off x="7010110" y="2388346"/>
              <a:ext cx="1103626" cy="461665"/>
            </a:xfrm>
            <a:prstGeom prst="rect">
              <a:avLst/>
            </a:prstGeom>
            <a:noFill/>
          </p:spPr>
          <p:txBody>
            <a:bodyPr wrap="square" rtlCol="0">
              <a:spAutoFit/>
            </a:bodyPr>
            <a:lstStyle/>
            <a:p>
              <a:r>
                <a:rPr lang="en-US" sz="2400" dirty="0">
                  <a:solidFill>
                    <a:srgbClr val="FFFFFF"/>
                  </a:solidFill>
                </a:rPr>
                <a:t>RESULT</a:t>
              </a:r>
            </a:p>
          </p:txBody>
        </p:sp>
      </p:grpSp>
      <p:sp>
        <p:nvSpPr>
          <p:cNvPr id="22" name="TextBox 21">
            <a:extLst>
              <a:ext uri="{FF2B5EF4-FFF2-40B4-BE49-F238E27FC236}">
                <a16:creationId xmlns:a16="http://schemas.microsoft.com/office/drawing/2014/main" id="{237DB1D2-D05C-473F-9866-4D27FD092F48}"/>
              </a:ext>
            </a:extLst>
          </p:cNvPr>
          <p:cNvSpPr txBox="1"/>
          <p:nvPr/>
        </p:nvSpPr>
        <p:spPr>
          <a:xfrm>
            <a:off x="279404" y="3451860"/>
            <a:ext cx="8587223" cy="2585323"/>
          </a:xfrm>
          <a:prstGeom prst="rect">
            <a:avLst/>
          </a:prstGeom>
          <a:noFill/>
        </p:spPr>
        <p:txBody>
          <a:bodyPr wrap="none" rtlCol="0">
            <a:spAutoFit/>
          </a:bodyPr>
          <a:lstStyle/>
          <a:p>
            <a:pPr marL="285750" indent="-285750">
              <a:buFont typeface="Arial" panose="020B0604020202020204" pitchFamily="34" charset="0"/>
              <a:buChar char="•"/>
            </a:pPr>
            <a:r>
              <a:rPr lang="en-US" b="1" dirty="0">
                <a:solidFill>
                  <a:schemeClr val="bg1"/>
                </a:solidFill>
              </a:rPr>
              <a:t>“RSTAR” Stories – make it MORE Powerful – LEAD WITH THE MOST POWERFUL PIECE!</a:t>
            </a:r>
          </a:p>
          <a:p>
            <a:pPr marL="285750" indent="-285750">
              <a:buFont typeface="Arial" panose="020B0604020202020204" pitchFamily="34" charset="0"/>
              <a:buChar char="•"/>
            </a:pPr>
            <a:endParaRPr lang="en-US" b="1" dirty="0">
              <a:solidFill>
                <a:schemeClr val="bg1"/>
              </a:solidFill>
            </a:endParaRPr>
          </a:p>
          <a:p>
            <a:pPr marL="285750" indent="-285750">
              <a:buFont typeface="Arial" panose="020B0604020202020204" pitchFamily="34" charset="0"/>
              <a:buChar char="•"/>
            </a:pPr>
            <a:r>
              <a:rPr lang="en-US" b="1" dirty="0">
                <a:solidFill>
                  <a:schemeClr val="bg1"/>
                </a:solidFill>
              </a:rPr>
              <a:t>Spend MUCH more time on ACTION and RESULTS and less on the SITUATION/TASK</a:t>
            </a:r>
          </a:p>
          <a:p>
            <a:pPr marL="285750" indent="-285750">
              <a:buFont typeface="Arial" panose="020B0604020202020204" pitchFamily="34" charset="0"/>
              <a:buChar char="•"/>
            </a:pPr>
            <a:endParaRPr lang="en-US" b="1" dirty="0">
              <a:solidFill>
                <a:schemeClr val="bg1"/>
              </a:solidFill>
            </a:endParaRPr>
          </a:p>
          <a:p>
            <a:pPr marL="285750" indent="-285750">
              <a:buFont typeface="Arial" panose="020B0604020202020204" pitchFamily="34" charset="0"/>
              <a:buChar char="•"/>
            </a:pPr>
            <a:r>
              <a:rPr lang="en-US" b="1" dirty="0">
                <a:solidFill>
                  <a:schemeClr val="bg1"/>
                </a:solidFill>
              </a:rPr>
              <a:t>STORYTELL – MAKE IT MEANINGFUL, BE ENGAGING, NOT BORING</a:t>
            </a:r>
          </a:p>
          <a:p>
            <a:pPr marL="285750" indent="-285750">
              <a:buFont typeface="Arial" panose="020B0604020202020204" pitchFamily="34" charset="0"/>
              <a:buChar char="•"/>
            </a:pPr>
            <a:endParaRPr lang="en-US" b="1" dirty="0">
              <a:solidFill>
                <a:schemeClr val="bg1"/>
              </a:solidFill>
            </a:endParaRPr>
          </a:p>
          <a:p>
            <a:pPr marL="285750" indent="-285750">
              <a:buFont typeface="Arial" panose="020B0604020202020204" pitchFamily="34" charset="0"/>
              <a:buChar char="•"/>
            </a:pPr>
            <a:r>
              <a:rPr lang="en-US" b="1" dirty="0">
                <a:solidFill>
                  <a:schemeClr val="bg1"/>
                </a:solidFill>
              </a:rPr>
              <a:t>USE EMOTION – CONFLICT/TENSION – RESOLUTION</a:t>
            </a:r>
          </a:p>
          <a:p>
            <a:pPr marL="285750" indent="-285750">
              <a:buFont typeface="Arial" panose="020B0604020202020204" pitchFamily="34" charset="0"/>
              <a:buChar char="•"/>
            </a:pPr>
            <a:endParaRPr lang="en-US" b="1" dirty="0">
              <a:solidFill>
                <a:schemeClr val="bg1"/>
              </a:solidFill>
            </a:endParaRPr>
          </a:p>
          <a:p>
            <a:pPr marL="285750" indent="-285750">
              <a:buFont typeface="Arial" panose="020B0604020202020204" pitchFamily="34" charset="0"/>
              <a:buChar char="•"/>
            </a:pPr>
            <a:r>
              <a:rPr lang="en-US" b="1" dirty="0">
                <a:solidFill>
                  <a:schemeClr val="bg1"/>
                </a:solidFill>
              </a:rPr>
              <a:t>AND DO IT IN 2 MINUTES OR LESS!</a:t>
            </a:r>
          </a:p>
        </p:txBody>
      </p:sp>
      <p:sp>
        <p:nvSpPr>
          <p:cNvPr id="17" name="TextBox 16">
            <a:extLst>
              <a:ext uri="{FF2B5EF4-FFF2-40B4-BE49-F238E27FC236}">
                <a16:creationId xmlns:a16="http://schemas.microsoft.com/office/drawing/2014/main" id="{3F2DD931-1D51-B126-C029-1AE4F31B7172}"/>
              </a:ext>
            </a:extLst>
          </p:cNvPr>
          <p:cNvSpPr txBox="1"/>
          <p:nvPr/>
        </p:nvSpPr>
        <p:spPr>
          <a:xfrm>
            <a:off x="-15868" y="6549541"/>
            <a:ext cx="9159868" cy="307777"/>
          </a:xfrm>
          <a:prstGeom prst="rect">
            <a:avLst/>
          </a:prstGeom>
          <a:solidFill>
            <a:schemeClr val="tx2">
              <a:lumMod val="75000"/>
            </a:schemeClr>
          </a:solidFill>
        </p:spPr>
        <p:txBody>
          <a:bodyPr wrap="square" rtlCol="0">
            <a:spAutoFit/>
          </a:bodyPr>
          <a:lstStyle/>
          <a:p>
            <a:r>
              <a:rPr lang="en-US" sz="1400" dirty="0">
                <a:solidFill>
                  <a:srgbClr val="FFFFFF"/>
                </a:solidFill>
              </a:rPr>
              <a:t>NBMBA Review   |    </a:t>
            </a:r>
            <a:r>
              <a:rPr lang="en-US" sz="1400" dirty="0">
                <a:solidFill>
                  <a:schemeClr val="bg1">
                    <a:lumMod val="85000"/>
                  </a:schemeClr>
                </a:solidFill>
              </a:rPr>
              <a:t>Tool Beyond B-School  |  RSTAR Clarify Objectives   |   RSTAR  Framework    |    Practice</a:t>
            </a:r>
          </a:p>
        </p:txBody>
      </p:sp>
      <p:pic>
        <p:nvPicPr>
          <p:cNvPr id="4" name="Picture 3">
            <a:extLst>
              <a:ext uri="{FF2B5EF4-FFF2-40B4-BE49-F238E27FC236}">
                <a16:creationId xmlns:a16="http://schemas.microsoft.com/office/drawing/2014/main" id="{CAA7295D-3788-2CA5-3A78-48B79825DF9F}"/>
              </a:ext>
            </a:extLst>
          </p:cNvPr>
          <p:cNvPicPr>
            <a:picLocks noChangeAspect="1"/>
          </p:cNvPicPr>
          <p:nvPr/>
        </p:nvPicPr>
        <p:blipFill>
          <a:blip r:embed="rId8"/>
          <a:stretch>
            <a:fillRect/>
          </a:stretch>
        </p:blipFill>
        <p:spPr>
          <a:xfrm>
            <a:off x="7842249" y="6572046"/>
            <a:ext cx="1285875" cy="250902"/>
          </a:xfrm>
          <a:prstGeom prst="rect">
            <a:avLst/>
          </a:prstGeom>
        </p:spPr>
      </p:pic>
    </p:spTree>
    <p:extLst>
      <p:ext uri="{BB962C8B-B14F-4D97-AF65-F5344CB8AC3E}">
        <p14:creationId xmlns:p14="http://schemas.microsoft.com/office/powerpoint/2010/main" val="2885191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234242A-84BA-7EB8-2E1F-601441AEE12F}"/>
              </a:ext>
            </a:extLst>
          </p:cNvPr>
          <p:cNvSpPr txBox="1"/>
          <p:nvPr/>
        </p:nvSpPr>
        <p:spPr>
          <a:xfrm>
            <a:off x="0" y="6558713"/>
            <a:ext cx="9159868" cy="307777"/>
          </a:xfrm>
          <a:prstGeom prst="rect">
            <a:avLst/>
          </a:prstGeom>
          <a:solidFill>
            <a:schemeClr val="tx2">
              <a:lumMod val="75000"/>
            </a:schemeClr>
          </a:solidFill>
        </p:spPr>
        <p:txBody>
          <a:bodyPr wrap="square" rtlCol="0">
            <a:spAutoFit/>
          </a:bodyPr>
          <a:lstStyle/>
          <a:p>
            <a:r>
              <a:rPr lang="en-US" sz="1400" dirty="0">
                <a:solidFill>
                  <a:schemeClr val="bg1">
                    <a:lumMod val="85000"/>
                  </a:schemeClr>
                </a:solidFill>
              </a:rPr>
              <a:t>NBMBA Review   |    Tool Beyond B-School  |  RSTAR Clarify Objectives   |   </a:t>
            </a:r>
            <a:r>
              <a:rPr lang="en-US" sz="1400" dirty="0">
                <a:solidFill>
                  <a:schemeClr val="bg1"/>
                </a:solidFill>
              </a:rPr>
              <a:t>RSTAR  Framework    </a:t>
            </a:r>
            <a:r>
              <a:rPr lang="en-US" sz="1400" dirty="0">
                <a:solidFill>
                  <a:schemeClr val="bg1">
                    <a:lumMod val="85000"/>
                  </a:schemeClr>
                </a:solidFill>
              </a:rPr>
              <a:t>|    Practice</a:t>
            </a:r>
          </a:p>
        </p:txBody>
      </p:sp>
      <p:pic>
        <p:nvPicPr>
          <p:cNvPr id="5" name="Picture 4">
            <a:extLst>
              <a:ext uri="{FF2B5EF4-FFF2-40B4-BE49-F238E27FC236}">
                <a16:creationId xmlns:a16="http://schemas.microsoft.com/office/drawing/2014/main" id="{CC4EB6F9-531E-E16C-0C60-1D912753F6C5}"/>
              </a:ext>
            </a:extLst>
          </p:cNvPr>
          <p:cNvPicPr>
            <a:picLocks noChangeAspect="1"/>
          </p:cNvPicPr>
          <p:nvPr/>
        </p:nvPicPr>
        <p:blipFill>
          <a:blip r:embed="rId3"/>
          <a:stretch>
            <a:fillRect/>
          </a:stretch>
        </p:blipFill>
        <p:spPr>
          <a:xfrm>
            <a:off x="7842249" y="6586560"/>
            <a:ext cx="1285875" cy="250902"/>
          </a:xfrm>
          <a:prstGeom prst="rect">
            <a:avLst/>
          </a:prstGeom>
        </p:spPr>
      </p:pic>
      <p:sp>
        <p:nvSpPr>
          <p:cNvPr id="11" name="TextBox 10">
            <a:extLst>
              <a:ext uri="{FF2B5EF4-FFF2-40B4-BE49-F238E27FC236}">
                <a16:creationId xmlns:a16="http://schemas.microsoft.com/office/drawing/2014/main" id="{15E764DD-BB36-EC51-CDC6-652461639312}"/>
              </a:ext>
            </a:extLst>
          </p:cNvPr>
          <p:cNvSpPr txBox="1"/>
          <p:nvPr/>
        </p:nvSpPr>
        <p:spPr>
          <a:xfrm>
            <a:off x="1756229" y="6084284"/>
            <a:ext cx="6350000" cy="430887"/>
          </a:xfrm>
          <a:prstGeom prst="rect">
            <a:avLst/>
          </a:prstGeom>
          <a:noFill/>
        </p:spPr>
        <p:txBody>
          <a:bodyPr wrap="square" rtlCol="0">
            <a:spAutoFit/>
          </a:bodyPr>
          <a:lstStyle/>
          <a:p>
            <a:r>
              <a:rPr lang="en-US" sz="1100" i="1" dirty="0">
                <a:solidFill>
                  <a:schemeClr val="tx2">
                    <a:lumMod val="75000"/>
                  </a:schemeClr>
                </a:solidFill>
                <a:effectLst/>
                <a:latin typeface="+mj-lt"/>
                <a:ea typeface="Calibri" panose="020F0502020204030204" pitchFamily="34" charset="0"/>
                <a:cs typeface="Times New Roman (Body CS)"/>
              </a:rPr>
              <a:t>“Past performance is indicative of future performance. Use this framework to document some of your R.S.T.A.R. </a:t>
            </a:r>
            <a:r>
              <a:rPr lang="en-US" sz="1100" i="1" dirty="0">
                <a:solidFill>
                  <a:schemeClr val="tx2">
                    <a:lumMod val="75000"/>
                  </a:schemeClr>
                </a:solidFill>
                <a:latin typeface="+mj-lt"/>
                <a:ea typeface="Calibri" panose="020F0502020204030204" pitchFamily="34" charset="0"/>
                <a:cs typeface="Times New Roman (Body CS)"/>
              </a:rPr>
              <a:t>stories</a:t>
            </a:r>
            <a:r>
              <a:rPr lang="en-US" sz="1100" i="1" dirty="0">
                <a:solidFill>
                  <a:schemeClr val="tx2">
                    <a:lumMod val="75000"/>
                  </a:schemeClr>
                </a:solidFill>
                <a:effectLst/>
                <a:latin typeface="+mj-lt"/>
                <a:ea typeface="Calibri" panose="020F0502020204030204" pitchFamily="34" charset="0"/>
                <a:cs typeface="Times New Roman (Body CS)"/>
              </a:rPr>
              <a:t>  –  then translate this into a succinct response to “Tell me about a time when…”</a:t>
            </a:r>
            <a:endParaRPr lang="en-US" sz="1100" dirty="0">
              <a:solidFill>
                <a:schemeClr val="tx2">
                  <a:lumMod val="75000"/>
                </a:schemeClr>
              </a:solidFill>
              <a:effectLst/>
              <a:latin typeface="+mj-lt"/>
              <a:ea typeface="Calibri" panose="020F0502020204030204" pitchFamily="34" charset="0"/>
              <a:cs typeface="Times New Roman (Body CS)"/>
            </a:endParaRPr>
          </a:p>
        </p:txBody>
      </p:sp>
      <p:pic>
        <p:nvPicPr>
          <p:cNvPr id="9" name="Picture 8">
            <a:extLst>
              <a:ext uri="{FF2B5EF4-FFF2-40B4-BE49-F238E27FC236}">
                <a16:creationId xmlns:a16="http://schemas.microsoft.com/office/drawing/2014/main" id="{AF0A1282-C31A-9219-F8C7-DEC9BC1E2CCF}"/>
              </a:ext>
            </a:extLst>
          </p:cNvPr>
          <p:cNvPicPr>
            <a:picLocks noChangeAspect="1"/>
          </p:cNvPicPr>
          <p:nvPr/>
        </p:nvPicPr>
        <p:blipFill rotWithShape="1">
          <a:blip r:embed="rId4"/>
          <a:srcRect b="10159"/>
          <a:stretch/>
        </p:blipFill>
        <p:spPr>
          <a:xfrm>
            <a:off x="1922318" y="0"/>
            <a:ext cx="5299364" cy="6161314"/>
          </a:xfrm>
          <a:prstGeom prst="rect">
            <a:avLst/>
          </a:prstGeom>
        </p:spPr>
      </p:pic>
    </p:spTree>
    <p:extLst>
      <p:ext uri="{BB962C8B-B14F-4D97-AF65-F5344CB8AC3E}">
        <p14:creationId xmlns:p14="http://schemas.microsoft.com/office/powerpoint/2010/main" val="1587822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195943"/>
            <a:ext cx="9144000" cy="6858000"/>
          </a:xfrm>
          <a:prstGeom prst="rect">
            <a:avLst/>
          </a:prstGeom>
        </p:spPr>
      </p:pic>
      <p:sp>
        <p:nvSpPr>
          <p:cNvPr id="6" name="TextBox 5"/>
          <p:cNvSpPr txBox="1"/>
          <p:nvPr/>
        </p:nvSpPr>
        <p:spPr>
          <a:xfrm>
            <a:off x="55563" y="383349"/>
            <a:ext cx="9017000" cy="584776"/>
          </a:xfrm>
          <a:prstGeom prst="rect">
            <a:avLst/>
          </a:prstGeom>
          <a:noFill/>
        </p:spPr>
        <p:txBody>
          <a:bodyPr wrap="square" rtlCol="0">
            <a:spAutoFit/>
          </a:bodyPr>
          <a:lstStyle/>
          <a:p>
            <a:pPr algn="ctr"/>
            <a:r>
              <a:rPr lang="en-US" sz="3200" dirty="0">
                <a:solidFill>
                  <a:schemeClr val="bg1"/>
                </a:solidFill>
                <a:latin typeface="Chalkduster"/>
                <a:cs typeface="Chalkduster"/>
              </a:rPr>
              <a:t>PRACTICE, Practice &amp; PRACTICE</a:t>
            </a:r>
          </a:p>
        </p:txBody>
      </p:sp>
      <p:sp>
        <p:nvSpPr>
          <p:cNvPr id="2" name="TextBox 1">
            <a:extLst>
              <a:ext uri="{FF2B5EF4-FFF2-40B4-BE49-F238E27FC236}">
                <a16:creationId xmlns:a16="http://schemas.microsoft.com/office/drawing/2014/main" id="{E55A0EDC-AE16-4C86-819D-43A5F847D328}"/>
              </a:ext>
            </a:extLst>
          </p:cNvPr>
          <p:cNvSpPr txBox="1"/>
          <p:nvPr/>
        </p:nvSpPr>
        <p:spPr>
          <a:xfrm>
            <a:off x="130629" y="1874520"/>
            <a:ext cx="8817428" cy="3539430"/>
          </a:xfrm>
          <a:prstGeom prst="rect">
            <a:avLst/>
          </a:prstGeom>
          <a:noFill/>
        </p:spPr>
        <p:txBody>
          <a:bodyPr wrap="square" rtlCol="0">
            <a:spAutoFit/>
          </a:bodyPr>
          <a:lstStyle/>
          <a:p>
            <a:pPr algn="ctr"/>
            <a:r>
              <a:rPr lang="en-US" sz="2800" b="1" dirty="0">
                <a:solidFill>
                  <a:srgbClr val="FFFF00"/>
                </a:solidFill>
              </a:rPr>
              <a:t>“Tell me about a specific accomplishment you are most proud of”</a:t>
            </a:r>
          </a:p>
          <a:p>
            <a:pPr algn="ctr"/>
            <a:r>
              <a:rPr lang="en-US" sz="2800" b="1" dirty="0">
                <a:solidFill>
                  <a:srgbClr val="FFFF00"/>
                </a:solidFill>
              </a:rPr>
              <a:t>“Tell me about a time you used data to influence an important stakeholder”</a:t>
            </a:r>
          </a:p>
          <a:p>
            <a:endParaRPr lang="en-US" sz="2800" b="1" dirty="0">
              <a:solidFill>
                <a:srgbClr val="FFC000"/>
              </a:solidFill>
            </a:endParaRPr>
          </a:p>
          <a:p>
            <a:endParaRPr lang="en-US" sz="2800" b="1" dirty="0">
              <a:solidFill>
                <a:srgbClr val="FFC000"/>
              </a:solidFill>
            </a:endParaRPr>
          </a:p>
          <a:p>
            <a:endParaRPr lang="en-US" sz="2800" b="1" dirty="0">
              <a:solidFill>
                <a:srgbClr val="FFC000"/>
              </a:solidFill>
            </a:endParaRPr>
          </a:p>
          <a:p>
            <a:pPr algn="ctr"/>
            <a:r>
              <a:rPr lang="en-US" sz="2800" b="1" dirty="0">
                <a:solidFill>
                  <a:srgbClr val="FFC000"/>
                </a:solidFill>
              </a:rPr>
              <a:t>Now, Build a RSTAR Story to answer this!</a:t>
            </a:r>
          </a:p>
        </p:txBody>
      </p:sp>
      <p:sp>
        <p:nvSpPr>
          <p:cNvPr id="9" name="TextBox 8">
            <a:extLst>
              <a:ext uri="{FF2B5EF4-FFF2-40B4-BE49-F238E27FC236}">
                <a16:creationId xmlns:a16="http://schemas.microsoft.com/office/drawing/2014/main" id="{227CDA42-BE5D-69B4-1AB6-DFFAD325FBBC}"/>
              </a:ext>
            </a:extLst>
          </p:cNvPr>
          <p:cNvSpPr txBox="1"/>
          <p:nvPr/>
        </p:nvSpPr>
        <p:spPr>
          <a:xfrm>
            <a:off x="-15868" y="6549541"/>
            <a:ext cx="9159868" cy="307777"/>
          </a:xfrm>
          <a:prstGeom prst="rect">
            <a:avLst/>
          </a:prstGeom>
          <a:solidFill>
            <a:schemeClr val="tx2">
              <a:lumMod val="75000"/>
            </a:schemeClr>
          </a:solidFill>
        </p:spPr>
        <p:txBody>
          <a:bodyPr wrap="square" rtlCol="0">
            <a:spAutoFit/>
          </a:bodyPr>
          <a:lstStyle/>
          <a:p>
            <a:r>
              <a:rPr lang="en-US" sz="1400" dirty="0">
                <a:solidFill>
                  <a:srgbClr val="FFFFFF"/>
                </a:solidFill>
              </a:rPr>
              <a:t>NBMBA Review   |    </a:t>
            </a:r>
            <a:r>
              <a:rPr lang="en-US" sz="1400" dirty="0">
                <a:solidFill>
                  <a:schemeClr val="bg1">
                    <a:lumMod val="85000"/>
                  </a:schemeClr>
                </a:solidFill>
              </a:rPr>
              <a:t>Tool Beyond B-School  |  RSTAR Clarify Objectives   |   RSTAR  Framework    |    Practice</a:t>
            </a:r>
          </a:p>
        </p:txBody>
      </p:sp>
      <p:pic>
        <p:nvPicPr>
          <p:cNvPr id="4" name="Picture 3">
            <a:extLst>
              <a:ext uri="{FF2B5EF4-FFF2-40B4-BE49-F238E27FC236}">
                <a16:creationId xmlns:a16="http://schemas.microsoft.com/office/drawing/2014/main" id="{2532C610-6892-31E9-4A8C-907519A0E5CF}"/>
              </a:ext>
            </a:extLst>
          </p:cNvPr>
          <p:cNvPicPr>
            <a:picLocks noChangeAspect="1"/>
          </p:cNvPicPr>
          <p:nvPr/>
        </p:nvPicPr>
        <p:blipFill>
          <a:blip r:embed="rId4"/>
          <a:stretch>
            <a:fillRect/>
          </a:stretch>
        </p:blipFill>
        <p:spPr>
          <a:xfrm>
            <a:off x="7842249" y="6572046"/>
            <a:ext cx="1285875" cy="250902"/>
          </a:xfrm>
          <a:prstGeom prst="rect">
            <a:avLst/>
          </a:prstGeom>
        </p:spPr>
      </p:pic>
    </p:spTree>
    <p:extLst>
      <p:ext uri="{BB962C8B-B14F-4D97-AF65-F5344CB8AC3E}">
        <p14:creationId xmlns:p14="http://schemas.microsoft.com/office/powerpoint/2010/main" val="271809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7A4EC-F2A5-2AF5-E20C-F3B8479A6C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D5ABEC1-1F23-76E9-84E2-49BEF21DBAF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83198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0"/>
            <a:ext cx="9144000" cy="6858000"/>
          </a:xfrm>
          <a:prstGeom prst="rect">
            <a:avLst/>
          </a:prstGeom>
        </p:spPr>
      </p:pic>
      <p:sp>
        <p:nvSpPr>
          <p:cNvPr id="14" name="TextBox 13"/>
          <p:cNvSpPr txBox="1"/>
          <p:nvPr/>
        </p:nvSpPr>
        <p:spPr>
          <a:xfrm>
            <a:off x="4674" y="6567618"/>
            <a:ext cx="9144000" cy="276999"/>
          </a:xfrm>
          <a:prstGeom prst="rect">
            <a:avLst/>
          </a:prstGeom>
          <a:solidFill>
            <a:schemeClr val="tx2">
              <a:lumMod val="75000"/>
            </a:schemeClr>
          </a:solidFill>
        </p:spPr>
        <p:txBody>
          <a:bodyPr wrap="square" rtlCol="0">
            <a:spAutoFit/>
          </a:bodyPr>
          <a:lstStyle/>
          <a:p>
            <a:r>
              <a:rPr lang="en-US" sz="1200" dirty="0">
                <a:solidFill>
                  <a:srgbClr val="FFFFFF"/>
                </a:solidFill>
              </a:rPr>
              <a:t>                                       Career Management Class								                                     September 18, 2023</a:t>
            </a:r>
          </a:p>
        </p:txBody>
      </p:sp>
      <p:pic>
        <p:nvPicPr>
          <p:cNvPr id="13" name="Picture 12"/>
          <p:cNvPicPr>
            <a:picLocks noChangeAspect="1"/>
          </p:cNvPicPr>
          <p:nvPr/>
        </p:nvPicPr>
        <p:blipFill>
          <a:blip r:embed="rId4"/>
          <a:stretch>
            <a:fillRect/>
          </a:stretch>
        </p:blipFill>
        <p:spPr>
          <a:xfrm>
            <a:off x="92392" y="6578569"/>
            <a:ext cx="1285875" cy="250902"/>
          </a:xfrm>
          <a:prstGeom prst="rect">
            <a:avLst/>
          </a:prstGeom>
        </p:spPr>
      </p:pic>
      <p:grpSp>
        <p:nvGrpSpPr>
          <p:cNvPr id="6" name="Group 5">
            <a:extLst>
              <a:ext uri="{FF2B5EF4-FFF2-40B4-BE49-F238E27FC236}">
                <a16:creationId xmlns:a16="http://schemas.microsoft.com/office/drawing/2014/main" id="{4761C3FF-7150-4BF3-BA2D-66B86E0C0CFE}"/>
              </a:ext>
            </a:extLst>
          </p:cNvPr>
          <p:cNvGrpSpPr/>
          <p:nvPr/>
        </p:nvGrpSpPr>
        <p:grpSpPr>
          <a:xfrm>
            <a:off x="854518" y="3601419"/>
            <a:ext cx="7434963" cy="1214946"/>
            <a:chOff x="-224790" y="555627"/>
            <a:chExt cx="7434963" cy="1214946"/>
          </a:xfrm>
        </p:grpSpPr>
        <p:pic>
          <p:nvPicPr>
            <p:cNvPr id="4" name="Picture 3"/>
            <p:cNvPicPr>
              <a:picLocks/>
            </p:cNvPicPr>
            <p:nvPr/>
          </p:nvPicPr>
          <p:blipFill rotWithShape="1">
            <a:blip r:embed="rId5"/>
            <a:srcRect t="4087" b="3949"/>
            <a:stretch/>
          </p:blipFill>
          <p:spPr>
            <a:xfrm>
              <a:off x="4429128" y="555627"/>
              <a:ext cx="1225296" cy="1202904"/>
            </a:xfrm>
            <a:prstGeom prst="rect">
              <a:avLst/>
            </a:prstGeom>
          </p:spPr>
        </p:pic>
        <p:pic>
          <p:nvPicPr>
            <p:cNvPr id="8" name="Picture 7"/>
            <p:cNvPicPr>
              <a:picLocks/>
            </p:cNvPicPr>
            <p:nvPr/>
          </p:nvPicPr>
          <p:blipFill rotWithShape="1">
            <a:blip r:embed="rId6"/>
            <a:srcRect l="23795" t="10320" r="22529" b="8471"/>
            <a:stretch/>
          </p:blipFill>
          <p:spPr>
            <a:xfrm>
              <a:off x="5984877" y="598875"/>
              <a:ext cx="1225296" cy="1093549"/>
            </a:xfrm>
            <a:prstGeom prst="rect">
              <a:avLst/>
            </a:prstGeom>
          </p:spPr>
        </p:pic>
        <p:pic>
          <p:nvPicPr>
            <p:cNvPr id="9" name="Picture 8"/>
            <p:cNvPicPr>
              <a:picLocks/>
            </p:cNvPicPr>
            <p:nvPr/>
          </p:nvPicPr>
          <p:blipFill rotWithShape="1">
            <a:blip r:embed="rId7"/>
            <a:srcRect l="3901" t="2660" r="3368" b="3014"/>
            <a:stretch/>
          </p:blipFill>
          <p:spPr>
            <a:xfrm>
              <a:off x="2921003" y="563565"/>
              <a:ext cx="1225296" cy="1207008"/>
            </a:xfrm>
            <a:prstGeom prst="rect">
              <a:avLst/>
            </a:prstGeom>
          </p:spPr>
        </p:pic>
        <p:pic>
          <p:nvPicPr>
            <p:cNvPr id="10" name="Picture 9"/>
            <p:cNvPicPr>
              <a:picLocks/>
            </p:cNvPicPr>
            <p:nvPr/>
          </p:nvPicPr>
          <p:blipFill>
            <a:blip r:embed="rId8"/>
            <a:stretch>
              <a:fillRect/>
            </a:stretch>
          </p:blipFill>
          <p:spPr>
            <a:xfrm>
              <a:off x="1317625" y="563563"/>
              <a:ext cx="1222375" cy="1207008"/>
            </a:xfrm>
            <a:prstGeom prst="rect">
              <a:avLst/>
            </a:prstGeom>
          </p:spPr>
        </p:pic>
        <p:pic>
          <p:nvPicPr>
            <p:cNvPr id="3" name="Picture 2">
              <a:extLst>
                <a:ext uri="{FF2B5EF4-FFF2-40B4-BE49-F238E27FC236}">
                  <a16:creationId xmlns:a16="http://schemas.microsoft.com/office/drawing/2014/main" id="{66A4D5BA-78B8-4F9D-B3F3-288CFFEDD575}"/>
                </a:ext>
              </a:extLst>
            </p:cNvPr>
            <p:cNvPicPr>
              <a:picLocks/>
            </p:cNvPicPr>
            <p:nvPr/>
          </p:nvPicPr>
          <p:blipFill rotWithShape="1">
            <a:blip r:embed="rId6"/>
            <a:srcRect l="23795" t="10320" r="22529" b="8471"/>
            <a:stretch/>
          </p:blipFill>
          <p:spPr>
            <a:xfrm>
              <a:off x="-224790" y="563563"/>
              <a:ext cx="1225296" cy="1207010"/>
            </a:xfrm>
            <a:prstGeom prst="rect">
              <a:avLst/>
            </a:prstGeom>
          </p:spPr>
        </p:pic>
      </p:grpSp>
      <p:sp>
        <p:nvSpPr>
          <p:cNvPr id="7" name="TextBox 6">
            <a:extLst>
              <a:ext uri="{FF2B5EF4-FFF2-40B4-BE49-F238E27FC236}">
                <a16:creationId xmlns:a16="http://schemas.microsoft.com/office/drawing/2014/main" id="{E3B625C2-3F1D-4BB9-A858-990EED67A22F}"/>
              </a:ext>
            </a:extLst>
          </p:cNvPr>
          <p:cNvSpPr txBox="1"/>
          <p:nvPr/>
        </p:nvSpPr>
        <p:spPr>
          <a:xfrm flipH="1">
            <a:off x="496032" y="3349463"/>
            <a:ext cx="509587" cy="769441"/>
          </a:xfrm>
          <a:prstGeom prst="rect">
            <a:avLst/>
          </a:prstGeom>
          <a:noFill/>
        </p:spPr>
        <p:txBody>
          <a:bodyPr wrap="square" rtlCol="0">
            <a:spAutoFit/>
          </a:bodyPr>
          <a:lstStyle/>
          <a:p>
            <a:r>
              <a:rPr lang="en-US" sz="4400" dirty="0">
                <a:solidFill>
                  <a:schemeClr val="bg1"/>
                </a:solidFill>
              </a:rPr>
              <a:t>“</a:t>
            </a:r>
          </a:p>
        </p:txBody>
      </p:sp>
      <p:sp>
        <p:nvSpPr>
          <p:cNvPr id="16" name="TextBox 15">
            <a:extLst>
              <a:ext uri="{FF2B5EF4-FFF2-40B4-BE49-F238E27FC236}">
                <a16:creationId xmlns:a16="http://schemas.microsoft.com/office/drawing/2014/main" id="{0F72F627-5A2A-4409-ADA0-74675A48F6BD}"/>
              </a:ext>
            </a:extLst>
          </p:cNvPr>
          <p:cNvSpPr txBox="1"/>
          <p:nvPr/>
        </p:nvSpPr>
        <p:spPr>
          <a:xfrm flipH="1">
            <a:off x="2066480" y="3351835"/>
            <a:ext cx="509587" cy="769441"/>
          </a:xfrm>
          <a:prstGeom prst="rect">
            <a:avLst/>
          </a:prstGeom>
          <a:noFill/>
        </p:spPr>
        <p:txBody>
          <a:bodyPr wrap="square" rtlCol="0">
            <a:spAutoFit/>
          </a:bodyPr>
          <a:lstStyle/>
          <a:p>
            <a:r>
              <a:rPr lang="en-US" sz="4400" dirty="0">
                <a:solidFill>
                  <a:schemeClr val="bg1"/>
                </a:solidFill>
              </a:rPr>
              <a:t>”</a:t>
            </a:r>
          </a:p>
        </p:txBody>
      </p:sp>
      <p:sp>
        <p:nvSpPr>
          <p:cNvPr id="11" name="TextBox 10">
            <a:extLst>
              <a:ext uri="{FF2B5EF4-FFF2-40B4-BE49-F238E27FC236}">
                <a16:creationId xmlns:a16="http://schemas.microsoft.com/office/drawing/2014/main" id="{8D98B2FE-3E7B-0B91-3D27-6F389D089BBD}"/>
              </a:ext>
            </a:extLst>
          </p:cNvPr>
          <p:cNvSpPr txBox="1"/>
          <p:nvPr/>
        </p:nvSpPr>
        <p:spPr>
          <a:xfrm>
            <a:off x="735329" y="487319"/>
            <a:ext cx="7830457" cy="2554545"/>
          </a:xfrm>
          <a:prstGeom prst="rect">
            <a:avLst/>
          </a:prstGeom>
          <a:noFill/>
        </p:spPr>
        <p:txBody>
          <a:bodyPr wrap="square" rtlCol="0">
            <a:spAutoFit/>
          </a:bodyPr>
          <a:lstStyle/>
          <a:p>
            <a:pPr algn="ctr"/>
            <a:r>
              <a:rPr lang="en-US" sz="8000" dirty="0">
                <a:solidFill>
                  <a:schemeClr val="bg1"/>
                </a:solidFill>
                <a:latin typeface="Chalkduster" panose="03050602040202020205" pitchFamily="66" charset="77"/>
              </a:rPr>
              <a:t>Behavioral Interviewing</a:t>
            </a:r>
          </a:p>
        </p:txBody>
      </p:sp>
      <p:sp>
        <p:nvSpPr>
          <p:cNvPr id="15" name="TextBox 14">
            <a:extLst>
              <a:ext uri="{FF2B5EF4-FFF2-40B4-BE49-F238E27FC236}">
                <a16:creationId xmlns:a16="http://schemas.microsoft.com/office/drawing/2014/main" id="{5574847A-CEAD-17DD-0BB6-C366F8B37997}"/>
              </a:ext>
            </a:extLst>
          </p:cNvPr>
          <p:cNvSpPr txBox="1"/>
          <p:nvPr/>
        </p:nvSpPr>
        <p:spPr>
          <a:xfrm>
            <a:off x="735328" y="4863408"/>
            <a:ext cx="7830457" cy="1323439"/>
          </a:xfrm>
          <a:prstGeom prst="rect">
            <a:avLst/>
          </a:prstGeom>
          <a:noFill/>
        </p:spPr>
        <p:txBody>
          <a:bodyPr wrap="square" rtlCol="0">
            <a:spAutoFit/>
          </a:bodyPr>
          <a:lstStyle/>
          <a:p>
            <a:pPr algn="ctr"/>
            <a:r>
              <a:rPr lang="en-US" sz="8000" dirty="0">
                <a:solidFill>
                  <a:schemeClr val="bg1"/>
                </a:solidFill>
                <a:latin typeface="Chalkduster" panose="03050602040202020205" pitchFamily="66" charset="77"/>
              </a:rPr>
              <a:t>Methodology</a:t>
            </a:r>
          </a:p>
        </p:txBody>
      </p:sp>
    </p:spTree>
    <p:extLst>
      <p:ext uri="{BB962C8B-B14F-4D97-AF65-F5344CB8AC3E}">
        <p14:creationId xmlns:p14="http://schemas.microsoft.com/office/powerpoint/2010/main" val="1923803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15868" y="-7939"/>
            <a:ext cx="9159868" cy="6858000"/>
          </a:xfrm>
          <a:prstGeom prst="rect">
            <a:avLst/>
          </a:prstGeom>
        </p:spPr>
      </p:pic>
      <p:sp>
        <p:nvSpPr>
          <p:cNvPr id="6" name="TextBox 5"/>
          <p:cNvSpPr txBox="1"/>
          <p:nvPr/>
        </p:nvSpPr>
        <p:spPr>
          <a:xfrm>
            <a:off x="-15868" y="6542284"/>
            <a:ext cx="9159868" cy="307777"/>
          </a:xfrm>
          <a:prstGeom prst="rect">
            <a:avLst/>
          </a:prstGeom>
          <a:solidFill>
            <a:schemeClr val="tx2">
              <a:lumMod val="75000"/>
            </a:schemeClr>
          </a:solidFill>
        </p:spPr>
        <p:txBody>
          <a:bodyPr wrap="square" rtlCol="0">
            <a:spAutoFit/>
          </a:bodyPr>
          <a:lstStyle/>
          <a:p>
            <a:r>
              <a:rPr lang="en-US" sz="1400" dirty="0">
                <a:solidFill>
                  <a:srgbClr val="FFFFFF"/>
                </a:solidFill>
              </a:rPr>
              <a:t>Data &amp; Feedback    |    Clarify Objectives    |   Success  Framework    |    Practice</a:t>
            </a:r>
          </a:p>
        </p:txBody>
      </p:sp>
      <p:pic>
        <p:nvPicPr>
          <p:cNvPr id="7" name="Picture 6"/>
          <p:cNvPicPr>
            <a:picLocks noChangeAspect="1"/>
          </p:cNvPicPr>
          <p:nvPr/>
        </p:nvPicPr>
        <p:blipFill>
          <a:blip r:embed="rId4"/>
          <a:stretch>
            <a:fillRect/>
          </a:stretch>
        </p:blipFill>
        <p:spPr>
          <a:xfrm>
            <a:off x="7826373" y="6581974"/>
            <a:ext cx="1285875" cy="250902"/>
          </a:xfrm>
          <a:prstGeom prst="rect">
            <a:avLst/>
          </a:prstGeom>
        </p:spPr>
      </p:pic>
      <p:pic>
        <p:nvPicPr>
          <p:cNvPr id="4" name="Picture 3"/>
          <p:cNvPicPr>
            <a:picLocks noChangeAspect="1"/>
          </p:cNvPicPr>
          <p:nvPr/>
        </p:nvPicPr>
        <p:blipFill>
          <a:blip r:embed="rId5"/>
          <a:stretch>
            <a:fillRect/>
          </a:stretch>
        </p:blipFill>
        <p:spPr>
          <a:xfrm>
            <a:off x="555625" y="2144762"/>
            <a:ext cx="8072438" cy="4127500"/>
          </a:xfrm>
          <a:prstGeom prst="rect">
            <a:avLst/>
          </a:prstGeom>
        </p:spPr>
      </p:pic>
      <p:sp>
        <p:nvSpPr>
          <p:cNvPr id="8" name="TextBox 7"/>
          <p:cNvSpPr txBox="1"/>
          <p:nvPr/>
        </p:nvSpPr>
        <p:spPr>
          <a:xfrm>
            <a:off x="619083" y="4881563"/>
            <a:ext cx="1936750" cy="369332"/>
          </a:xfrm>
          <a:prstGeom prst="rect">
            <a:avLst/>
          </a:prstGeom>
          <a:noFill/>
        </p:spPr>
        <p:txBody>
          <a:bodyPr wrap="square" rtlCol="0">
            <a:spAutoFit/>
          </a:bodyPr>
          <a:lstStyle/>
          <a:p>
            <a:pPr algn="ctr"/>
            <a:r>
              <a:rPr lang="en-US" dirty="0"/>
              <a:t>Data &amp; Feedback</a:t>
            </a:r>
          </a:p>
        </p:txBody>
      </p:sp>
      <p:sp>
        <p:nvSpPr>
          <p:cNvPr id="9" name="TextBox 8"/>
          <p:cNvSpPr txBox="1"/>
          <p:nvPr/>
        </p:nvSpPr>
        <p:spPr>
          <a:xfrm>
            <a:off x="2325703" y="4440922"/>
            <a:ext cx="1508125" cy="646331"/>
          </a:xfrm>
          <a:prstGeom prst="rect">
            <a:avLst/>
          </a:prstGeom>
          <a:noFill/>
        </p:spPr>
        <p:txBody>
          <a:bodyPr wrap="square" rtlCol="0">
            <a:spAutoFit/>
          </a:bodyPr>
          <a:lstStyle/>
          <a:p>
            <a:pPr algn="ctr"/>
            <a:r>
              <a:rPr lang="en-US" dirty="0"/>
              <a:t>Clarify </a:t>
            </a:r>
          </a:p>
          <a:p>
            <a:pPr algn="ctr"/>
            <a:r>
              <a:rPr lang="en-US" dirty="0"/>
              <a:t>Objectives</a:t>
            </a:r>
          </a:p>
        </p:txBody>
      </p:sp>
      <p:sp>
        <p:nvSpPr>
          <p:cNvPr id="10" name="TextBox 9"/>
          <p:cNvSpPr txBox="1"/>
          <p:nvPr/>
        </p:nvSpPr>
        <p:spPr>
          <a:xfrm>
            <a:off x="3502082" y="4119334"/>
            <a:ext cx="1508125" cy="646331"/>
          </a:xfrm>
          <a:prstGeom prst="rect">
            <a:avLst/>
          </a:prstGeom>
          <a:noFill/>
        </p:spPr>
        <p:txBody>
          <a:bodyPr wrap="square" rtlCol="0">
            <a:spAutoFit/>
          </a:bodyPr>
          <a:lstStyle/>
          <a:p>
            <a:pPr algn="ctr"/>
            <a:r>
              <a:rPr lang="en-US" dirty="0"/>
              <a:t>Success</a:t>
            </a:r>
          </a:p>
          <a:p>
            <a:pPr algn="ctr"/>
            <a:r>
              <a:rPr lang="en-US" dirty="0"/>
              <a:t>Framework</a:t>
            </a:r>
          </a:p>
        </p:txBody>
      </p:sp>
      <p:sp>
        <p:nvSpPr>
          <p:cNvPr id="11" name="TextBox 10"/>
          <p:cNvSpPr txBox="1"/>
          <p:nvPr/>
        </p:nvSpPr>
        <p:spPr>
          <a:xfrm>
            <a:off x="4540257" y="3838902"/>
            <a:ext cx="1333514" cy="369332"/>
          </a:xfrm>
          <a:prstGeom prst="rect">
            <a:avLst/>
          </a:prstGeom>
          <a:noFill/>
        </p:spPr>
        <p:txBody>
          <a:bodyPr wrap="square" rtlCol="0">
            <a:spAutoFit/>
          </a:bodyPr>
          <a:lstStyle/>
          <a:p>
            <a:pPr algn="ctr"/>
            <a:r>
              <a:rPr lang="en-US" dirty="0"/>
              <a:t>Practice</a:t>
            </a:r>
          </a:p>
        </p:txBody>
      </p:sp>
      <p:sp>
        <p:nvSpPr>
          <p:cNvPr id="12" name="TextBox 11"/>
          <p:cNvSpPr txBox="1"/>
          <p:nvPr/>
        </p:nvSpPr>
        <p:spPr>
          <a:xfrm>
            <a:off x="95248" y="373060"/>
            <a:ext cx="9017000" cy="1446550"/>
          </a:xfrm>
          <a:prstGeom prst="rect">
            <a:avLst/>
          </a:prstGeom>
          <a:noFill/>
        </p:spPr>
        <p:txBody>
          <a:bodyPr wrap="square" rtlCol="0">
            <a:spAutoFit/>
          </a:bodyPr>
          <a:lstStyle/>
          <a:p>
            <a:pPr algn="ctr"/>
            <a:r>
              <a:rPr lang="en-US" sz="8800" dirty="0">
                <a:solidFill>
                  <a:schemeClr val="bg1"/>
                </a:solidFill>
                <a:latin typeface="Chalkduster"/>
                <a:cs typeface="Chalkduster"/>
              </a:rPr>
              <a:t>AGENDA</a:t>
            </a:r>
          </a:p>
        </p:txBody>
      </p:sp>
    </p:spTree>
    <p:extLst>
      <p:ext uri="{BB962C8B-B14F-4D97-AF65-F5344CB8AC3E}">
        <p14:creationId xmlns:p14="http://schemas.microsoft.com/office/powerpoint/2010/main" val="807777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7812"/>
          <a:stretch/>
        </p:blipFill>
        <p:spPr>
          <a:xfrm>
            <a:off x="0" y="-189412"/>
            <a:ext cx="9144000" cy="6858000"/>
          </a:xfrm>
          <a:prstGeom prst="rect">
            <a:avLst/>
          </a:prstGeom>
        </p:spPr>
      </p:pic>
      <p:sp>
        <p:nvSpPr>
          <p:cNvPr id="14" name="TextBox 13"/>
          <p:cNvSpPr txBox="1"/>
          <p:nvPr/>
        </p:nvSpPr>
        <p:spPr>
          <a:xfrm>
            <a:off x="55563" y="288349"/>
            <a:ext cx="9017000" cy="584775"/>
          </a:xfrm>
          <a:prstGeom prst="rect">
            <a:avLst/>
          </a:prstGeom>
          <a:noFill/>
        </p:spPr>
        <p:txBody>
          <a:bodyPr wrap="square" rtlCol="0">
            <a:spAutoFit/>
          </a:bodyPr>
          <a:lstStyle/>
          <a:p>
            <a:pPr algn="ctr"/>
            <a:r>
              <a:rPr lang="en-US" sz="3200" dirty="0">
                <a:solidFill>
                  <a:schemeClr val="bg1"/>
                </a:solidFill>
                <a:latin typeface="Chalkduster"/>
                <a:cs typeface="Chalkduster"/>
              </a:rPr>
              <a:t>DATA – WHY IT MATTERS</a:t>
            </a:r>
          </a:p>
        </p:txBody>
      </p:sp>
      <p:pic>
        <p:nvPicPr>
          <p:cNvPr id="15" name="Picture 14"/>
          <p:cNvPicPr>
            <a:picLocks noChangeAspect="1"/>
          </p:cNvPicPr>
          <p:nvPr/>
        </p:nvPicPr>
        <p:blipFill>
          <a:blip r:embed="rId4"/>
          <a:stretch>
            <a:fillRect/>
          </a:stretch>
        </p:blipFill>
        <p:spPr>
          <a:xfrm>
            <a:off x="145483" y="1494503"/>
            <a:ext cx="991530" cy="792745"/>
          </a:xfrm>
          <a:prstGeom prst="rect">
            <a:avLst/>
          </a:prstGeom>
        </p:spPr>
      </p:pic>
      <p:sp>
        <p:nvSpPr>
          <p:cNvPr id="16" name="TextBox 15"/>
          <p:cNvSpPr txBox="1"/>
          <p:nvPr/>
        </p:nvSpPr>
        <p:spPr>
          <a:xfrm>
            <a:off x="1282496" y="1441378"/>
            <a:ext cx="7598407" cy="984885"/>
          </a:xfrm>
          <a:prstGeom prst="rect">
            <a:avLst/>
          </a:prstGeom>
          <a:noFill/>
        </p:spPr>
        <p:txBody>
          <a:bodyPr wrap="square" rtlCol="0">
            <a:spAutoFit/>
          </a:bodyPr>
          <a:lstStyle/>
          <a:p>
            <a:r>
              <a:rPr lang="en-US" sz="1600" dirty="0">
                <a:solidFill>
                  <a:schemeClr val="bg1"/>
                </a:solidFill>
                <a:cs typeface="Chalkboard"/>
              </a:rPr>
              <a:t>“Behavioral Interviewing is considered by many to be the MOST effective type of interviewing technique.”</a:t>
            </a:r>
          </a:p>
          <a:p>
            <a:endParaRPr lang="en-US" sz="1000" dirty="0">
              <a:solidFill>
                <a:schemeClr val="bg1"/>
              </a:solidFill>
              <a:cs typeface="Chalkboard"/>
            </a:endParaRPr>
          </a:p>
          <a:p>
            <a:r>
              <a:rPr lang="en-US" sz="1600" dirty="0">
                <a:solidFill>
                  <a:schemeClr val="bg1"/>
                </a:solidFill>
                <a:cs typeface="Chalkboard"/>
              </a:rPr>
              <a:t>“R.S.T.A.R. framework is proven effective in understanding ‘targeted competencies’.”</a:t>
            </a:r>
          </a:p>
        </p:txBody>
      </p:sp>
      <p:sp>
        <p:nvSpPr>
          <p:cNvPr id="18" name="TextBox 17"/>
          <p:cNvSpPr txBox="1"/>
          <p:nvPr/>
        </p:nvSpPr>
        <p:spPr>
          <a:xfrm>
            <a:off x="1202017" y="3642559"/>
            <a:ext cx="6918559" cy="584775"/>
          </a:xfrm>
          <a:prstGeom prst="rect">
            <a:avLst/>
          </a:prstGeom>
          <a:noFill/>
        </p:spPr>
        <p:txBody>
          <a:bodyPr wrap="square" rtlCol="0">
            <a:spAutoFit/>
          </a:bodyPr>
          <a:lstStyle/>
          <a:p>
            <a:r>
              <a:rPr lang="en-US" sz="1600" dirty="0">
                <a:solidFill>
                  <a:schemeClr val="bg1"/>
                </a:solidFill>
                <a:cs typeface="Chalkboard"/>
              </a:rPr>
              <a:t>Polled 1100 currently employed or actively looking for work – “RSTAR is the most used methodology”</a:t>
            </a:r>
          </a:p>
        </p:txBody>
      </p:sp>
      <p:sp>
        <p:nvSpPr>
          <p:cNvPr id="20" name="TextBox 19"/>
          <p:cNvSpPr txBox="1"/>
          <p:nvPr/>
        </p:nvSpPr>
        <p:spPr>
          <a:xfrm>
            <a:off x="1458946" y="5170248"/>
            <a:ext cx="7089775" cy="584775"/>
          </a:xfrm>
          <a:prstGeom prst="rect">
            <a:avLst/>
          </a:prstGeom>
          <a:noFill/>
        </p:spPr>
        <p:txBody>
          <a:bodyPr wrap="square" rtlCol="0">
            <a:spAutoFit/>
          </a:bodyPr>
          <a:lstStyle/>
          <a:p>
            <a:r>
              <a:rPr lang="en-US" sz="1600" dirty="0">
                <a:solidFill>
                  <a:schemeClr val="bg1"/>
                </a:solidFill>
                <a:cs typeface="Chalkboard"/>
              </a:rPr>
              <a:t>“80% of turnover is due to bad hiring decisions</a:t>
            </a:r>
            <a:r>
              <a:rPr lang="mr-IN" sz="1600" dirty="0">
                <a:solidFill>
                  <a:schemeClr val="bg1"/>
                </a:solidFill>
                <a:cs typeface="Chalkboard"/>
              </a:rPr>
              <a:t>…</a:t>
            </a:r>
            <a:r>
              <a:rPr lang="en-US" sz="1600" dirty="0">
                <a:solidFill>
                  <a:schemeClr val="bg1"/>
                </a:solidFill>
                <a:cs typeface="Chalkboard"/>
              </a:rPr>
              <a:t>”</a:t>
            </a:r>
          </a:p>
          <a:p>
            <a:r>
              <a:rPr lang="en-US" sz="1600" dirty="0">
                <a:solidFill>
                  <a:schemeClr val="bg1"/>
                </a:solidFill>
                <a:cs typeface="Chalkboard"/>
              </a:rPr>
              <a:t>“Structured Behavioral Interviewing predicts future behavior </a:t>
            </a:r>
            <a:r>
              <a:rPr lang="mr-IN" sz="1600" dirty="0">
                <a:solidFill>
                  <a:schemeClr val="bg1"/>
                </a:solidFill>
                <a:cs typeface="Chalkboard"/>
              </a:rPr>
              <a:t>–</a:t>
            </a:r>
            <a:r>
              <a:rPr lang="en-US" sz="1600" dirty="0">
                <a:solidFill>
                  <a:schemeClr val="bg1"/>
                </a:solidFill>
                <a:cs typeface="Chalkboard"/>
              </a:rPr>
              <a:t> good or bad.”</a:t>
            </a:r>
          </a:p>
        </p:txBody>
      </p:sp>
      <p:pic>
        <p:nvPicPr>
          <p:cNvPr id="1026" name="Picture 2" descr="Glassdoor Logo, symbol, meaning, history, PNG, brand">
            <a:extLst>
              <a:ext uri="{FF2B5EF4-FFF2-40B4-BE49-F238E27FC236}">
                <a16:creationId xmlns:a16="http://schemas.microsoft.com/office/drawing/2014/main" id="{9333CC78-1E43-BDFE-D2D6-F557D849C1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889" y="3047642"/>
            <a:ext cx="1619795" cy="91113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BR logo official - Freedom, Inc. book">
            <a:extLst>
              <a:ext uri="{FF2B5EF4-FFF2-40B4-BE49-F238E27FC236}">
                <a16:creationId xmlns:a16="http://schemas.microsoft.com/office/drawing/2014/main" id="{CF6A8AB9-9908-145C-2C57-69AF913708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391" y="5125457"/>
            <a:ext cx="1325555" cy="7737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EED2585-5133-E621-9754-3B28F114CCD4}"/>
              </a:ext>
            </a:extLst>
          </p:cNvPr>
          <p:cNvSpPr txBox="1"/>
          <p:nvPr/>
        </p:nvSpPr>
        <p:spPr>
          <a:xfrm>
            <a:off x="-8611" y="6549541"/>
            <a:ext cx="9159868" cy="307777"/>
          </a:xfrm>
          <a:prstGeom prst="rect">
            <a:avLst/>
          </a:prstGeom>
          <a:solidFill>
            <a:schemeClr val="tx2">
              <a:lumMod val="75000"/>
            </a:schemeClr>
          </a:solidFill>
        </p:spPr>
        <p:txBody>
          <a:bodyPr wrap="square" rtlCol="0">
            <a:spAutoFit/>
          </a:bodyPr>
          <a:lstStyle/>
          <a:p>
            <a:r>
              <a:rPr lang="en-US" sz="1400" dirty="0">
                <a:solidFill>
                  <a:schemeClr val="bg1">
                    <a:lumMod val="85000"/>
                  </a:schemeClr>
                </a:solidFill>
              </a:rPr>
              <a:t>NBMBA Review   |    Tool Beyond B-School  |  </a:t>
            </a:r>
            <a:r>
              <a:rPr lang="en-US" sz="1400" dirty="0">
                <a:solidFill>
                  <a:schemeClr val="bg1"/>
                </a:solidFill>
              </a:rPr>
              <a:t>RSTAR Clarify Objectives   </a:t>
            </a:r>
            <a:r>
              <a:rPr lang="en-US" sz="1400" dirty="0">
                <a:solidFill>
                  <a:schemeClr val="bg1">
                    <a:lumMod val="85000"/>
                  </a:schemeClr>
                </a:solidFill>
              </a:rPr>
              <a:t>|   RSTAR  Framework    |    Practice</a:t>
            </a:r>
          </a:p>
        </p:txBody>
      </p:sp>
      <p:pic>
        <p:nvPicPr>
          <p:cNvPr id="7" name="Picture 6">
            <a:extLst>
              <a:ext uri="{FF2B5EF4-FFF2-40B4-BE49-F238E27FC236}">
                <a16:creationId xmlns:a16="http://schemas.microsoft.com/office/drawing/2014/main" id="{64ED8F38-AD32-9546-29CE-D077D4E48B53}"/>
              </a:ext>
            </a:extLst>
          </p:cNvPr>
          <p:cNvPicPr>
            <a:picLocks noChangeAspect="1"/>
          </p:cNvPicPr>
          <p:nvPr/>
        </p:nvPicPr>
        <p:blipFill>
          <a:blip r:embed="rId7"/>
          <a:stretch>
            <a:fillRect/>
          </a:stretch>
        </p:blipFill>
        <p:spPr>
          <a:xfrm>
            <a:off x="7842249" y="6572046"/>
            <a:ext cx="1285875" cy="250902"/>
          </a:xfrm>
          <a:prstGeom prst="rect">
            <a:avLst/>
          </a:prstGeom>
        </p:spPr>
      </p:pic>
    </p:spTree>
    <p:extLst>
      <p:ext uri="{BB962C8B-B14F-4D97-AF65-F5344CB8AC3E}">
        <p14:creationId xmlns:p14="http://schemas.microsoft.com/office/powerpoint/2010/main" val="12775142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2754</TotalTime>
  <Words>2566</Words>
  <Application>Microsoft Macintosh PowerPoint</Application>
  <PresentationFormat>On-screen Show (4:3)</PresentationFormat>
  <Paragraphs>237</Paragraphs>
  <Slides>19</Slides>
  <Notes>17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9" baseType="lpstr">
      <vt:lpstr>Arial</vt:lpstr>
      <vt:lpstr>Bookman Old Style</vt:lpstr>
      <vt:lpstr>Calibri</vt:lpstr>
      <vt:lpstr>Calibri Light</vt:lpstr>
      <vt:lpstr>Chalkboard</vt:lpstr>
      <vt:lpstr>Chalkduster</vt:lpstr>
      <vt:lpstr>Times New Roman</vt:lpstr>
      <vt:lpstr>Office Theme</vt:lpstr>
      <vt:lpstr>Document</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Shawna Gygi</dc:creator>
  <cp:lastModifiedBy>Perry Christensen</cp:lastModifiedBy>
  <cp:revision>113</cp:revision>
  <cp:lastPrinted>2019-04-15T23:54:31Z</cp:lastPrinted>
  <dcterms:created xsi:type="dcterms:W3CDTF">2019-03-05T16:11:43Z</dcterms:created>
  <dcterms:modified xsi:type="dcterms:W3CDTF">2024-05-01T21:01:35Z</dcterms:modified>
</cp:coreProperties>
</file>